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9" r:id="rId2"/>
    <p:sldId id="296" r:id="rId3"/>
    <p:sldId id="318" r:id="rId4"/>
    <p:sldId id="432" r:id="rId5"/>
    <p:sldId id="320" r:id="rId6"/>
    <p:sldId id="458" r:id="rId7"/>
    <p:sldId id="261" r:id="rId8"/>
    <p:sldId id="433" r:id="rId9"/>
    <p:sldId id="443" r:id="rId10"/>
    <p:sldId id="447" r:id="rId11"/>
    <p:sldId id="448" r:id="rId12"/>
    <p:sldId id="455" r:id="rId13"/>
    <p:sldId id="457" r:id="rId14"/>
    <p:sldId id="459" r:id="rId15"/>
    <p:sldId id="462" r:id="rId16"/>
    <p:sldId id="267" r:id="rId17"/>
    <p:sldId id="440" r:id="rId18"/>
    <p:sldId id="317" r:id="rId19"/>
    <p:sldId id="332" r:id="rId20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CAF96C-3A3A-4667-836E-5D2043E55A0D}" v="89" dt="2020-02-17T16:29:36.671"/>
    <p1510:client id="{328F8323-A8B4-4BB5-8B29-141FF986EA24}" v="11" dt="2020-04-06T19:56:50.842"/>
    <p1510:client id="{BAE3137E-5ED2-488F-90AA-67C3B75162E2}" v="4" dt="2020-04-06T18:41:56.776"/>
    <p1510:client id="{58D05219-7C7B-4B91-A7AF-DC0AF21441D4}" v="8" dt="2020-03-15T18:19:04.037"/>
    <p1510:client id="{62FC7D01-7DC2-4ECC-8EE4-941CF425DBEE}" v="272" dt="2020-04-04T01:47:57.654"/>
    <p1510:client id="{7B93843C-DFF4-4B6D-9934-AB8C4C568E2D}" v="86" dt="2020-03-14T00:29:41.866"/>
    <p1510:client id="{B7CA8C48-7DAD-40D1-BA98-01463637147D}" v="67" dt="2020-03-14T21:04:21.6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27" autoAdjust="0"/>
    <p:restoredTop sz="78596" autoAdjust="0"/>
  </p:normalViewPr>
  <p:slideViewPr>
    <p:cSldViewPr snapToGrid="0">
      <p:cViewPr varScale="1">
        <p:scale>
          <a:sx n="91" d="100"/>
          <a:sy n="91" d="100"/>
        </p:scale>
        <p:origin x="166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7CA8C48-7DAD-40D1-BA98-01463637147D}"/>
    <pc:docChg chg="modSld">
      <pc:chgData name="Felipe Augusto Pereira de Figueiredo" userId="e1771b70d906f94b" providerId="Windows Live" clId="Web-{B7CA8C48-7DAD-40D1-BA98-01463637147D}" dt="2020-03-14T21:04:21.668" v="66" actId="20577"/>
      <pc:docMkLst>
        <pc:docMk/>
      </pc:docMkLst>
      <pc:sldChg chg="modSp">
        <pc:chgData name="Felipe Augusto Pereira de Figueiredo" userId="e1771b70d906f94b" providerId="Windows Live" clId="Web-{B7CA8C48-7DAD-40D1-BA98-01463637147D}" dt="2020-03-14T21:04:21.668" v="65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B7CA8C48-7DAD-40D1-BA98-01463637147D}" dt="2020-03-14T21:04:21.668" v="65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BAE3137E-5ED2-488F-90AA-67C3B75162E2}"/>
    <pc:docChg chg="delSld">
      <pc:chgData name="Felipe Augusto Pereira de Figueiredo" userId="e1771b70d906f94b" providerId="Windows Live" clId="Web-{BAE3137E-5ED2-488F-90AA-67C3B75162E2}" dt="2020-04-06T18:41:56.776" v="3"/>
      <pc:docMkLst>
        <pc:docMk/>
      </pc:docMkLst>
      <pc:sldChg chg="del">
        <pc:chgData name="Felipe Augusto Pereira de Figueiredo" userId="e1771b70d906f94b" providerId="Windows Live" clId="Web-{BAE3137E-5ED2-488F-90AA-67C3B75162E2}" dt="2020-04-06T18:41:36.120" v="0"/>
        <pc:sldMkLst>
          <pc:docMk/>
          <pc:sldMk cId="2987778591" sldId="361"/>
        </pc:sldMkLst>
      </pc:sldChg>
      <pc:sldChg chg="del">
        <pc:chgData name="Felipe Augusto Pereira de Figueiredo" userId="e1771b70d906f94b" providerId="Windows Live" clId="Web-{BAE3137E-5ED2-488F-90AA-67C3B75162E2}" dt="2020-04-06T18:41:56.698" v="2"/>
        <pc:sldMkLst>
          <pc:docMk/>
          <pc:sldMk cId="1383714521" sldId="385"/>
        </pc:sldMkLst>
      </pc:sldChg>
      <pc:sldChg chg="del">
        <pc:chgData name="Felipe Augusto Pereira de Figueiredo" userId="e1771b70d906f94b" providerId="Windows Live" clId="Web-{BAE3137E-5ED2-488F-90AA-67C3B75162E2}" dt="2020-04-06T18:41:56.776" v="3"/>
        <pc:sldMkLst>
          <pc:docMk/>
          <pc:sldMk cId="1326828379" sldId="386"/>
        </pc:sldMkLst>
      </pc:sldChg>
      <pc:sldChg chg="del">
        <pc:chgData name="Felipe Augusto Pereira de Figueiredo" userId="e1771b70d906f94b" providerId="Windows Live" clId="Web-{BAE3137E-5ED2-488F-90AA-67C3B75162E2}" dt="2020-04-06T18:41:48.901" v="1"/>
        <pc:sldMkLst>
          <pc:docMk/>
          <pc:sldMk cId="2260281898" sldId="387"/>
        </pc:sldMkLst>
      </pc:sldChg>
    </pc:docChg>
  </pc:docChgLst>
  <pc:docChgLst>
    <pc:chgData name="Felipe Augusto Pereira de Figueiredo" userId="e1771b70d906f94b" providerId="Windows Live" clId="Web-{20CAF96C-3A3A-4667-836E-5D2043E55A0D}"/>
    <pc:docChg chg="addSld modSld">
      <pc:chgData name="Felipe Augusto Pereira de Figueiredo" userId="e1771b70d906f94b" providerId="Windows Live" clId="Web-{20CAF96C-3A3A-4667-836E-5D2043E55A0D}" dt="2020-02-17T16:29:36.671" v="85"/>
      <pc:docMkLst>
        <pc:docMk/>
      </pc:docMkLst>
      <pc:sldChg chg="delSp modSp">
        <pc:chgData name="Felipe Augusto Pereira de Figueiredo" userId="e1771b70d906f94b" providerId="Windows Live" clId="Web-{20CAF96C-3A3A-4667-836E-5D2043E55A0D}" dt="2020-02-17T16:28:56.981" v="84"/>
        <pc:sldMkLst>
          <pc:docMk/>
          <pc:sldMk cId="2105159769" sldId="256"/>
        </pc:sldMkLst>
        <pc:spChg chg="mod">
          <ac:chgData name="Felipe Augusto Pereira de Figueiredo" userId="e1771b70d906f94b" providerId="Windows Live" clId="Web-{20CAF96C-3A3A-4667-836E-5D2043E55A0D}" dt="2020-02-17T16:28:51.715" v="81" actId="20577"/>
          <ac:spMkLst>
            <pc:docMk/>
            <pc:sldMk cId="2105159769" sldId="256"/>
            <ac:spMk id="2" creationId="{00000000-0000-0000-0000-000000000000}"/>
          </ac:spMkLst>
        </pc:spChg>
        <pc:spChg chg="del mod">
          <ac:chgData name="Felipe Augusto Pereira de Figueiredo" userId="e1771b70d906f94b" providerId="Windows Live" clId="Web-{20CAF96C-3A3A-4667-836E-5D2043E55A0D}" dt="2020-02-17T16:28:56.981" v="84"/>
          <ac:spMkLst>
            <pc:docMk/>
            <pc:sldMk cId="2105159769" sldId="256"/>
            <ac:spMk id="3" creationId="{00000000-0000-0000-0000-000000000000}"/>
          </ac:spMkLst>
        </pc:spChg>
      </pc:sldChg>
      <pc:sldChg chg="new">
        <pc:chgData name="Felipe Augusto Pereira de Figueiredo" userId="e1771b70d906f94b" providerId="Windows Live" clId="Web-{20CAF96C-3A3A-4667-836E-5D2043E55A0D}" dt="2020-02-17T16:29:36.671" v="85"/>
        <pc:sldMkLst>
          <pc:docMk/>
          <pc:sldMk cId="2437199265" sldId="257"/>
        </pc:sldMkLst>
      </pc:sldChg>
    </pc:docChg>
  </pc:docChgLst>
  <pc:docChgLst>
    <pc:chgData name="Felipe Augusto Pereira de Figueiredo" userId="e1771b70d906f94b" providerId="Windows Live" clId="Web-{08E38356-0DC9-4DD7-A6CF-E66A8B5B2F0A}"/>
    <pc:docChg chg="modSld">
      <pc:chgData name="Felipe Augusto Pereira de Figueiredo" userId="e1771b70d906f94b" providerId="Windows Live" clId="Web-{08E38356-0DC9-4DD7-A6CF-E66A8B5B2F0A}" dt="2020-03-18T17:39:02.661" v="87"/>
      <pc:docMkLst>
        <pc:docMk/>
      </pc:docMkLst>
      <pc:sldChg chg="modNotes">
        <pc:chgData name="Felipe Augusto Pereira de Figueiredo" userId="e1771b70d906f94b" providerId="Windows Live" clId="Web-{08E38356-0DC9-4DD7-A6CF-E66A8B5B2F0A}" dt="2020-03-18T17:39:02.661" v="87"/>
        <pc:sldMkLst>
          <pc:docMk/>
          <pc:sldMk cId="1706263506" sldId="312"/>
        </pc:sldMkLst>
      </pc:sldChg>
    </pc:docChg>
  </pc:docChgLst>
  <pc:docChgLst>
    <pc:chgData name="Felipe Augusto Pereira de Figueiredo" userId="e1771b70d906f94b" providerId="Windows Live" clId="Web-{7B93843C-DFF4-4B6D-9934-AB8C4C568E2D}"/>
    <pc:docChg chg="modSld">
      <pc:chgData name="Felipe Augusto Pereira de Figueiredo" userId="e1771b70d906f94b" providerId="Windows Live" clId="Web-{7B93843C-DFF4-4B6D-9934-AB8C4C568E2D}" dt="2020-03-14T00:29:41.866" v="84" actId="20577"/>
      <pc:docMkLst>
        <pc:docMk/>
      </pc:docMkLst>
      <pc:sldChg chg="modSp">
        <pc:chgData name="Felipe Augusto Pereira de Figueiredo" userId="e1771b70d906f94b" providerId="Windows Live" clId="Web-{7B93843C-DFF4-4B6D-9934-AB8C4C568E2D}" dt="2020-03-14T00:29:41.866" v="83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7B93843C-DFF4-4B6D-9934-AB8C4C568E2D}" dt="2020-03-14T00:29:41.866" v="83" actId="20577"/>
          <ac:spMkLst>
            <pc:docMk/>
            <pc:sldMk cId="63867976" sldId="310"/>
            <ac:spMk id="2" creationId="{00000000-0000-0000-0000-000000000000}"/>
          </ac:spMkLst>
        </pc:spChg>
        <pc:spChg chg="mod">
          <ac:chgData name="Felipe Augusto Pereira de Figueiredo" userId="e1771b70d906f94b" providerId="Windows Live" clId="Web-{7B93843C-DFF4-4B6D-9934-AB8C4C568E2D}" dt="2020-03-14T00:29:05.036" v="71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62FC7D01-7DC2-4ECC-8EE4-941CF425DBEE}"/>
    <pc:docChg chg="addSld delSld modSld">
      <pc:chgData name="Felipe Augusto Pereira de Figueiredo" userId="e1771b70d906f94b" providerId="Windows Live" clId="Web-{62FC7D01-7DC2-4ECC-8EE4-941CF425DBEE}" dt="2020-04-04T01:47:57.654" v="273" actId="1076"/>
      <pc:docMkLst>
        <pc:docMk/>
      </pc:docMkLst>
      <pc:sldChg chg="del">
        <pc:chgData name="Felipe Augusto Pereira de Figueiredo" userId="e1771b70d906f94b" providerId="Windows Live" clId="Web-{62FC7D01-7DC2-4ECC-8EE4-941CF425DBEE}" dt="2020-04-04T01:13:21.236" v="1"/>
        <pc:sldMkLst>
          <pc:docMk/>
          <pc:sldMk cId="883606865" sldId="300"/>
        </pc:sldMkLst>
      </pc:sldChg>
      <pc:sldChg chg="addSp modSp">
        <pc:chgData name="Felipe Augusto Pereira de Figueiredo" userId="e1771b70d906f94b" providerId="Windows Live" clId="Web-{62FC7D01-7DC2-4ECC-8EE4-941CF425DBEE}" dt="2020-04-04T01:47:57.654" v="273" actId="1076"/>
        <pc:sldMkLst>
          <pc:docMk/>
          <pc:sldMk cId="1037579582" sldId="332"/>
        </pc:sldMkLst>
        <pc:picChg chg="add mod">
          <ac:chgData name="Felipe Augusto Pereira de Figueiredo" userId="e1771b70d906f94b" providerId="Windows Live" clId="Web-{62FC7D01-7DC2-4ECC-8EE4-941CF425DBEE}" dt="2020-04-04T01:47:57.654" v="273" actId="1076"/>
          <ac:picMkLst>
            <pc:docMk/>
            <pc:sldMk cId="1037579582" sldId="332"/>
            <ac:picMk id="3" creationId="{2A0DF154-7178-4F01-A59C-CD7D1EB3AD92}"/>
          </ac:picMkLst>
        </pc:picChg>
      </pc:sldChg>
      <pc:sldChg chg="modSp">
        <pc:chgData name="Felipe Augusto Pereira de Figueiredo" userId="e1771b70d906f94b" providerId="Windows Live" clId="Web-{62FC7D01-7DC2-4ECC-8EE4-941CF425DBEE}" dt="2020-04-04T01:25:24.877" v="195" actId="20577"/>
        <pc:sldMkLst>
          <pc:docMk/>
          <pc:sldMk cId="2987778591" sldId="361"/>
        </pc:sldMkLst>
        <pc:spChg chg="mod">
          <ac:chgData name="Felipe Augusto Pereira de Figueiredo" userId="e1771b70d906f94b" providerId="Windows Live" clId="Web-{62FC7D01-7DC2-4ECC-8EE4-941CF425DBEE}" dt="2020-04-04T01:25:24.877" v="195" actId="20577"/>
          <ac:spMkLst>
            <pc:docMk/>
            <pc:sldMk cId="2987778591" sldId="361"/>
            <ac:spMk id="3" creationId="{00000000-0000-0000-0000-000000000000}"/>
          </ac:spMkLst>
        </pc:spChg>
      </pc:sldChg>
      <pc:sldChg chg="modSp modNotes">
        <pc:chgData name="Felipe Augusto Pereira de Figueiredo" userId="e1771b70d906f94b" providerId="Windows Live" clId="Web-{62FC7D01-7DC2-4ECC-8EE4-941CF425DBEE}" dt="2020-04-04T01:22:38.663" v="142" actId="14100"/>
        <pc:sldMkLst>
          <pc:docMk/>
          <pc:sldMk cId="3813385247" sldId="378"/>
        </pc:sldMkLst>
        <pc:spChg chg="mod">
          <ac:chgData name="Felipe Augusto Pereira de Figueiredo" userId="e1771b70d906f94b" providerId="Windows Live" clId="Web-{62FC7D01-7DC2-4ECC-8EE4-941CF425DBEE}" dt="2020-04-04T01:22:38.663" v="142" actId="14100"/>
          <ac:spMkLst>
            <pc:docMk/>
            <pc:sldMk cId="3813385247" sldId="378"/>
            <ac:spMk id="3" creationId="{00000000-0000-0000-0000-000000000000}"/>
          </ac:spMkLst>
        </pc:spChg>
      </pc:sldChg>
      <pc:sldChg chg="del">
        <pc:chgData name="Felipe Augusto Pereira de Figueiredo" userId="e1771b70d906f94b" providerId="Windows Live" clId="Web-{62FC7D01-7DC2-4ECC-8EE4-941CF425DBEE}" dt="2020-04-04T01:24:50.391" v="175"/>
        <pc:sldMkLst>
          <pc:docMk/>
          <pc:sldMk cId="2636909579" sldId="379"/>
        </pc:sldMkLst>
      </pc:sldChg>
      <pc:sldChg chg="del">
        <pc:chgData name="Felipe Augusto Pereira de Figueiredo" userId="e1771b70d906f94b" providerId="Windows Live" clId="Web-{62FC7D01-7DC2-4ECC-8EE4-941CF425DBEE}" dt="2020-04-04T01:24:50.406" v="176"/>
        <pc:sldMkLst>
          <pc:docMk/>
          <pc:sldMk cId="3307251767" sldId="380"/>
        </pc:sldMkLst>
      </pc:sldChg>
      <pc:sldChg chg="del">
        <pc:chgData name="Felipe Augusto Pereira de Figueiredo" userId="e1771b70d906f94b" providerId="Windows Live" clId="Web-{62FC7D01-7DC2-4ECC-8EE4-941CF425DBEE}" dt="2020-04-04T01:28:01.669" v="197"/>
        <pc:sldMkLst>
          <pc:docMk/>
          <pc:sldMk cId="1498450978" sldId="381"/>
        </pc:sldMkLst>
      </pc:sldChg>
      <pc:sldChg chg="add replId">
        <pc:chgData name="Felipe Augusto Pereira de Figueiredo" userId="e1771b70d906f94b" providerId="Windows Live" clId="Web-{62FC7D01-7DC2-4ECC-8EE4-941CF425DBEE}" dt="2020-04-04T01:13:12.219" v="0"/>
        <pc:sldMkLst>
          <pc:docMk/>
          <pc:sldMk cId="1168747188" sldId="398"/>
        </pc:sldMkLst>
      </pc:sldChg>
      <pc:sldChg chg="modSp new modNotes">
        <pc:chgData name="Felipe Augusto Pereira de Figueiredo" userId="e1771b70d906f94b" providerId="Windows Live" clId="Web-{62FC7D01-7DC2-4ECC-8EE4-941CF425DBEE}" dt="2020-04-04T01:33:54.380" v="268" actId="20577"/>
        <pc:sldMkLst>
          <pc:docMk/>
          <pc:sldMk cId="2414479644" sldId="399"/>
        </pc:sldMkLst>
        <pc:spChg chg="mod">
          <ac:chgData name="Felipe Augusto Pereira de Figueiredo" userId="e1771b70d906f94b" providerId="Windows Live" clId="Web-{62FC7D01-7DC2-4ECC-8EE4-941CF425DBEE}" dt="2020-04-04T01:19:47.214" v="68" actId="20577"/>
          <ac:spMkLst>
            <pc:docMk/>
            <pc:sldMk cId="2414479644" sldId="399"/>
            <ac:spMk id="2" creationId="{F4227E34-0D58-4F7C-A44C-874904CC31AB}"/>
          </ac:spMkLst>
        </pc:spChg>
        <pc:spChg chg="mod">
          <ac:chgData name="Felipe Augusto Pereira de Figueiredo" userId="e1771b70d906f94b" providerId="Windows Live" clId="Web-{62FC7D01-7DC2-4ECC-8EE4-941CF425DBEE}" dt="2020-04-04T01:33:54.380" v="268" actId="20577"/>
          <ac:spMkLst>
            <pc:docMk/>
            <pc:sldMk cId="2414479644" sldId="399"/>
            <ac:spMk id="3" creationId="{96005A71-5862-4C74-B1AF-2AAB990B557F}"/>
          </ac:spMkLst>
        </pc:spChg>
      </pc:sldChg>
    </pc:docChg>
  </pc:docChgLst>
  <pc:docChgLst>
    <pc:chgData name="Felipe Augusto Pereira de Figueiredo" userId="e1771b70d906f94b" providerId="Windows Live" clId="Web-{58D05219-7C7B-4B91-A7AF-DC0AF21441D4}"/>
    <pc:docChg chg="modSld">
      <pc:chgData name="Felipe Augusto Pereira de Figueiredo" userId="e1771b70d906f94b" providerId="Windows Live" clId="Web-{58D05219-7C7B-4B91-A7AF-DC0AF21441D4}" dt="2020-03-15T18:19:02.459" v="6" actId="20577"/>
      <pc:docMkLst>
        <pc:docMk/>
      </pc:docMkLst>
      <pc:sldChg chg="modSp">
        <pc:chgData name="Felipe Augusto Pereira de Figueiredo" userId="e1771b70d906f94b" providerId="Windows Live" clId="Web-{58D05219-7C7B-4B91-A7AF-DC0AF21441D4}" dt="2020-03-15T18:18:57.443" v="4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58D05219-7C7B-4B91-A7AF-DC0AF21441D4}" dt="2020-03-15T18:18:57.443" v="4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328F8323-A8B4-4BB5-8B29-141FF986EA24}"/>
    <pc:docChg chg="modSld">
      <pc:chgData name="Felipe Augusto Pereira de Figueiredo" userId="e1771b70d906f94b" providerId="Windows Live" clId="Web-{328F8323-A8B4-4BB5-8B29-141FF986EA24}" dt="2020-04-06T19:56:50.780" v="9" actId="20577"/>
      <pc:docMkLst>
        <pc:docMk/>
      </pc:docMkLst>
      <pc:sldChg chg="modSp">
        <pc:chgData name="Felipe Augusto Pereira de Figueiredo" userId="e1771b70d906f94b" providerId="Windows Live" clId="Web-{328F8323-A8B4-4BB5-8B29-141FF986EA24}" dt="2020-04-06T19:56:50.780" v="8" actId="20577"/>
        <pc:sldMkLst>
          <pc:docMk/>
          <pc:sldMk cId="4289465553" sldId="388"/>
        </pc:sldMkLst>
        <pc:spChg chg="mod">
          <ac:chgData name="Felipe Augusto Pereira de Figueiredo" userId="e1771b70d906f94b" providerId="Windows Live" clId="Web-{328F8323-A8B4-4BB5-8B29-141FF986EA24}" dt="2020-04-06T19:56:50.780" v="8" actId="20577"/>
          <ac:spMkLst>
            <pc:docMk/>
            <pc:sldMk cId="4289465553" sldId="388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F0AF11-6A8A-4E64-94F5-26D4FBA2A01D}" type="datetimeFigureOut">
              <a:rPr lang="nl-BE" smtClean="0"/>
              <a:t>1/09/2022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B99DF-01BC-492A-8CEF-4FD88D18DD9D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0594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608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Anotaçõ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i="1" noProof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noProof="0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 noProof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noProof="0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noProof="0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pt-BR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dirty="0"/>
                  <a:t>Isso é provado mostrando-se que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r>
                      <a:rPr lang="pt-BR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nl-BE" dirty="0"/>
                  <a:t> é uma </a:t>
                </a:r>
                <a:r>
                  <a:rPr lang="nl-BE" b="1" i="1" dirty="0"/>
                  <a:t>matriz positiva semi-definida</a:t>
                </a:r>
                <a:r>
                  <a:rPr lang="nl-BE" dirty="0"/>
                  <a:t>, e portanto,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nl-BE" dirty="0"/>
                  <a:t> sempre será </a:t>
                </a:r>
                <a:r>
                  <a:rPr lang="nl-BE" b="1" i="1" dirty="0"/>
                  <a:t>convexa</a:t>
                </a:r>
                <a:r>
                  <a:rPr lang="nl-BE" dirty="0"/>
                  <a:t> com relação ao vetor de pesos,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nl-BE" dirty="0"/>
                  <a:t>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erro.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Anotaçõ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:r>
                  <a:rPr lang="pt-BR" i="0" noProof="0">
                    <a:latin typeface="Cambria Math" panose="02040503050406030204" pitchFamily="18" charset="0"/>
                  </a:rPr>
                  <a:t>𝐽</a:t>
                </a:r>
                <a:r>
                  <a:rPr lang="pt-BR" i="0" noProof="0" smtClean="0">
                    <a:latin typeface="Cambria Math" panose="02040503050406030204" pitchFamily="18" charset="0"/>
                  </a:rPr>
                  <a:t>_</a:t>
                </a:r>
                <a:r>
                  <a:rPr lang="pt-BR" i="0" noProof="0">
                    <a:latin typeface="Cambria Math" panose="02040503050406030204" pitchFamily="18" charset="0"/>
                  </a:rPr>
                  <a:t>𝑒 (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𝒂)</a:t>
                </a:r>
                <a:r>
                  <a:rPr lang="pt-BR" i="0" noProof="0">
                    <a:latin typeface="Cambria Math" panose="02040503050406030204" pitchFamily="18" charset="0"/>
                  </a:rPr>
                  <a:t>=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𝜱𝒂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+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</a:t>
                </a:r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</a:t>
                </a:r>
                <a:r>
                  <a:rPr lang="pt-BR" noProof="0" dirty="0" smtClean="0"/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pt-BR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dirty="0" smtClean="0"/>
                  <a:t>Isso é provado mostrando-se que </a:t>
                </a:r>
                <a:r>
                  <a:rPr lang="pt-BR" i="0">
                    <a:latin typeface="Cambria Math" panose="02040503050406030204" pitchFamily="18" charset="0"/>
                  </a:rPr>
                  <a:t>(𝜕^2 𝐽_𝑒 (</a:t>
                </a:r>
                <a:r>
                  <a:rPr lang="pt-BR" b="1" i="0">
                    <a:latin typeface="Cambria Math" panose="02040503050406030204" pitchFamily="18" charset="0"/>
                  </a:rPr>
                  <a:t>𝒂))/(</a:t>
                </a:r>
                <a:r>
                  <a:rPr lang="pt-BR" i="0">
                    <a:latin typeface="Cambria Math" panose="02040503050406030204" pitchFamily="18" charset="0"/>
                  </a:rPr>
                  <a:t>𝜕^2</a:t>
                </a:r>
                <a:r>
                  <a:rPr lang="pt-BR" b="1" i="0">
                    <a:latin typeface="Cambria Math" panose="02040503050406030204" pitchFamily="18" charset="0"/>
                  </a:rPr>
                  <a:t> 𝒂)</a:t>
                </a:r>
                <a:r>
                  <a:rPr lang="pt-BR" i="0">
                    <a:latin typeface="Cambria Math" panose="02040503050406030204" pitchFamily="18" charset="0"/>
                  </a:rPr>
                  <a:t>=2</a:t>
                </a:r>
                <a:r>
                  <a:rPr lang="pt-BR" b="1" i="0">
                    <a:latin typeface="Cambria Math" panose="02040503050406030204" pitchFamily="18" charset="0"/>
                  </a:rPr>
                  <a:t>𝜱^</a:t>
                </a:r>
                <a:r>
                  <a:rPr lang="pt-BR" i="0">
                    <a:latin typeface="Cambria Math" panose="02040503050406030204" pitchFamily="18" charset="0"/>
                  </a:rPr>
                  <a:t>𝑇</a:t>
                </a:r>
                <a:r>
                  <a:rPr lang="pt-BR" b="1" i="0">
                    <a:latin typeface="Cambria Math" panose="02040503050406030204" pitchFamily="18" charset="0"/>
                  </a:rPr>
                  <a:t> 𝜱</a:t>
                </a:r>
                <a:r>
                  <a:rPr lang="nl-BE" dirty="0"/>
                  <a:t> é uma </a:t>
                </a:r>
                <a:r>
                  <a:rPr lang="nl-BE" b="1" i="1" dirty="0"/>
                  <a:t>matriz positiva semi-definida</a:t>
                </a:r>
                <a:r>
                  <a:rPr lang="nl-BE" dirty="0"/>
                  <a:t>, e portanto, </a:t>
                </a:r>
                <a:r>
                  <a:rPr lang="pt-BR" i="0">
                    <a:latin typeface="Cambria Math" panose="02040503050406030204" pitchFamily="18" charset="0"/>
                  </a:rPr>
                  <a:t>𝐽_𝑒 (</a:t>
                </a:r>
                <a:r>
                  <a:rPr lang="pt-BR" b="1" i="0">
                    <a:latin typeface="Cambria Math" panose="02040503050406030204" pitchFamily="18" charset="0"/>
                  </a:rPr>
                  <a:t>𝒂)</a:t>
                </a:r>
                <a:r>
                  <a:rPr lang="nl-BE" dirty="0"/>
                  <a:t> sempre será </a:t>
                </a:r>
                <a:r>
                  <a:rPr lang="nl-BE" b="1" i="1" dirty="0"/>
                  <a:t>convexa</a:t>
                </a:r>
                <a:r>
                  <a:rPr lang="nl-BE" dirty="0"/>
                  <a:t> com relação ao vetor de pesos, </a:t>
                </a:r>
                <a:r>
                  <a:rPr lang="pt-BR" b="1" i="0">
                    <a:latin typeface="Cambria Math" panose="02040503050406030204" pitchFamily="18" charset="0"/>
                  </a:rPr>
                  <a:t>𝒂</a:t>
                </a:r>
                <a:r>
                  <a:rPr lang="nl-BE" dirty="0"/>
                  <a:t>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erro.</a:t>
                </a:r>
              </a:p>
              <a:p>
                <a:endParaRPr lang="pt-BR" dirty="0"/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1788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noProof="0" dirty="0"/>
              <a:t>Exemplo</a:t>
            </a:r>
            <a:r>
              <a:rPr lang="pt-BR" noProof="0" dirty="0"/>
              <a:t>: </a:t>
            </a:r>
            <a:r>
              <a:rPr lang="pt-BR" dirty="0"/>
              <a:t>https://mybinder.org/v2/gh/zz4fap/t319_aprendizado_de_maquina/main?filepath=notebooks%2Fregression%2Ferror_surface_example2.ipynb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Exemplo</a:t>
            </a:r>
            <a:r>
              <a:rPr lang="pt-BR" dirty="0"/>
              <a:t>: https://colab.research.google.com/github/zz4fap/t319_aprendizado_de_maquina/blob/main/notebooks/regression/error_surface_example2.ipynb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4469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noProof="0" dirty="0"/>
              <a:t>Exemplo</a:t>
            </a:r>
            <a:r>
              <a:rPr lang="pt-BR" noProof="0" dirty="0"/>
              <a:t>: </a:t>
            </a:r>
            <a:r>
              <a:rPr lang="pt-BR" dirty="0"/>
              <a:t>https://mybinder.org/v2/gh/zz4fap/t319_aprendizado_de_maquina/main?filepath=notebooks%2Fregression%2Ferror_surface_example2.ipynb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Exemplo</a:t>
            </a:r>
            <a:r>
              <a:rPr lang="pt-BR" dirty="0"/>
              <a:t>: https://colab.research.google.com/github/zz4fap/t319_aprendizado_de_maquina/blob/main/notebooks/regression/error_surface_example2.ipynb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5030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noProof="0" dirty="0" smtClean="0"/>
              <a:t>Exemplo</a:t>
            </a:r>
            <a:r>
              <a:rPr lang="pt-BR" noProof="0" dirty="0" smtClean="0"/>
              <a:t>: </a:t>
            </a:r>
            <a:r>
              <a:rPr lang="pt-BR" dirty="0" smtClean="0"/>
              <a:t>https://mybinder.org/v2/gh/zz4fap/t319_aprendizado_de_maquina/main?filepath=notebooks%2Fregression%2Fformatos_diferentes_da_</a:t>
            </a:r>
            <a:r>
              <a:rPr lang="pt-BR" u="none" dirty="0" smtClean="0"/>
              <a:t>superficie_de_erro</a:t>
            </a:r>
            <a:r>
              <a:rPr lang="pt-BR" u="none" dirty="0" smtClean="0">
                <a:solidFill>
                  <a:srgbClr val="00B0F0"/>
                </a:solidFill>
              </a:rPr>
              <a:t>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u="none" dirty="0" smtClean="0">
              <a:solidFill>
                <a:srgbClr val="00B0F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u="none" dirty="0" smtClean="0">
                <a:solidFill>
                  <a:srgbClr val="00B0F0"/>
                </a:solidFill>
              </a:rPr>
              <a:t>Exemplo</a:t>
            </a:r>
            <a:r>
              <a:rPr lang="pt-BR" u="none" dirty="0" smtClean="0">
                <a:solidFill>
                  <a:srgbClr val="00B0F0"/>
                </a:solidFill>
              </a:rPr>
              <a:t>: https://colab.research.google.com/github/zz4fap/t319_aprendizado_de_maquina/blob/main/notebooks/regression/formatos_diferentes_da_superficie_de_erro.ipynb</a:t>
            </a:r>
            <a:endParaRPr lang="pt-BR" u="none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40755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pt-BR" sz="1200" dirty="0"/>
                  <a:t>A solução da </a:t>
                </a:r>
                <a:r>
                  <a:rPr lang="pt-BR" sz="1200" b="1" i="1" dirty="0"/>
                  <a:t>equação normal </a:t>
                </a:r>
                <a:r>
                  <a:rPr lang="pt-BR" sz="1200" dirty="0"/>
                  <a:t>envolve o calculo</a:t>
                </a:r>
                <a:r>
                  <a:rPr lang="pt-BR" sz="1200" baseline="0" dirty="0"/>
                  <a:t> da</a:t>
                </a:r>
                <a:r>
                  <a:rPr lang="pt-BR" sz="1200" dirty="0"/>
                  <a:t> inversa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200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l-GR" sz="1200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nl-BE" sz="1200" i="0" dirty="0">
                    <a:latin typeface="Cambria Math" panose="02040503050406030204" pitchFamily="18" charset="0"/>
                  </a:rPr>
                  <a:t>, o </a:t>
                </a:r>
                <a:r>
                  <a:rPr lang="nl-BE" sz="1200" i="0" dirty="0" err="1">
                    <a:latin typeface="Cambria Math" panose="02040503050406030204" pitchFamily="18" charset="0"/>
                  </a:rPr>
                  <a:t>qual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tem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complexidade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computacional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variando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entre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1200" dirty="0"/>
                  <a:t> e </a:t>
                </a:r>
                <a14:m>
                  <m:oMath xmlns:m="http://schemas.openxmlformats.org/officeDocument/2006/math">
                    <m:r>
                      <a:rPr lang="pt-BR" sz="1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pt-BR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pt-BR" sz="1200" dirty="0"/>
                  <a:t>, dependendo da implementação</a:t>
                </a:r>
                <a:r>
                  <a:rPr lang="pt-BR" sz="1200" baseline="0" dirty="0"/>
                  <a:t> utilizada</a:t>
                </a:r>
                <a:r>
                  <a:rPr lang="pt-BR" sz="1200" dirty="0"/>
                  <a:t>.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pt-BR" sz="1200" dirty="0"/>
                  <a:t>Um algoritmo de complexidade O(n^2) te</a:t>
                </a:r>
                <a:r>
                  <a:rPr lang="pt-BR" sz="1200" baseline="0" dirty="0"/>
                  <a:t>m crescimento </a:t>
                </a:r>
                <a:r>
                  <a:rPr lang="pt-BR" sz="1200" dirty="0"/>
                  <a:t>quadrático</a:t>
                </a:r>
                <a:r>
                  <a:rPr lang="pt-BR" sz="1200" baseline="0" dirty="0"/>
                  <a:t> e O(n^3) cúbico.</a:t>
                </a:r>
                <a:endParaRPr lang="pt-BR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nl-BE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200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l-GR" sz="1200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sz="1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200" dirty="0"/>
                  <a:t>é uma matriz (</a:t>
                </a:r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+1 ×</m:t>
                    </m:r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sz="1200" dirty="0"/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nl-BE" sz="1200" dirty="0" err="1"/>
                  <a:t>Pesquisa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em</a:t>
                </a:r>
                <a:r>
                  <a:rPr lang="nl-BE" sz="1200" dirty="0"/>
                  <a:t> </a:t>
                </a:r>
                <a:r>
                  <a:rPr lang="nl-BE" sz="1200" dirty="0" err="1"/>
                  <a:t>tomografia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sísmica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envolve</a:t>
                </a:r>
                <a:r>
                  <a:rPr lang="nl-BE" sz="1200" dirty="0"/>
                  <a:t> </a:t>
                </a:r>
                <a:r>
                  <a:rPr lang="nl-BE" sz="1200" dirty="0" err="1"/>
                  <a:t>um</a:t>
                </a:r>
                <a:r>
                  <a:rPr lang="nl-BE" sz="1200" dirty="0"/>
                  <a:t> número </a:t>
                </a:r>
                <a:r>
                  <a:rPr lang="nl-BE" sz="1200" dirty="0" err="1"/>
                  <a:t>muito</a:t>
                </a:r>
                <a:r>
                  <a:rPr lang="nl-BE" sz="1200" dirty="0"/>
                  <a:t> grande de features, da </a:t>
                </a:r>
                <a:r>
                  <a:rPr lang="nl-BE" sz="1200" dirty="0" err="1"/>
                  <a:t>ordem</a:t>
                </a:r>
                <a:r>
                  <a:rPr lang="nl-BE" sz="1200" dirty="0"/>
                  <a:t> de 10000 features.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dirty="0" smtClean="0"/>
                  <a:t>A solução da </a:t>
                </a:r>
                <a:r>
                  <a:rPr lang="pt-BR" b="1" i="1" dirty="0" smtClean="0"/>
                  <a:t>equação normal </a:t>
                </a:r>
                <a:r>
                  <a:rPr lang="pt-BR" dirty="0" smtClean="0"/>
                  <a:t>envolve o calculo</a:t>
                </a:r>
                <a:r>
                  <a:rPr lang="pt-BR" baseline="0" dirty="0" smtClean="0"/>
                  <a:t> da</a:t>
                </a:r>
                <a:r>
                  <a:rPr lang="pt-BR" dirty="0" smtClean="0"/>
                  <a:t> </a:t>
                </a:r>
                <a:r>
                  <a:rPr lang="pt-BR" dirty="0" smtClean="0"/>
                  <a:t>inversa de </a:t>
                </a:r>
                <a:r>
                  <a:rPr lang="el-GR" b="1" i="0">
                    <a:latin typeface="Cambria Math" panose="02040503050406030204" pitchFamily="18" charset="0"/>
                  </a:rPr>
                  <a:t>𝜱</a:t>
                </a:r>
                <a:r>
                  <a:rPr lang="nl-BE" b="1" i="0">
                    <a:latin typeface="Cambria Math" panose="02040503050406030204" pitchFamily="18" charset="0"/>
                  </a:rPr>
                  <a:t>^</a:t>
                </a:r>
                <a:r>
                  <a:rPr lang="pt-BR" i="0">
                    <a:latin typeface="Cambria Math" panose="02040503050406030204" pitchFamily="18" charset="0"/>
                  </a:rPr>
                  <a:t>𝑇</a:t>
                </a:r>
                <a:r>
                  <a:rPr lang="el-GR" b="1" i="0">
                    <a:latin typeface="Cambria Math" panose="02040503050406030204" pitchFamily="18" charset="0"/>
                  </a:rPr>
                  <a:t> 𝜱</a:t>
                </a:r>
                <a:r>
                  <a:rPr lang="nl-BE" i="0" dirty="0" smtClean="0">
                    <a:latin typeface="Cambria Math" panose="02040503050406030204" pitchFamily="18" charset="0"/>
                  </a:rPr>
                  <a:t>, o </a:t>
                </a:r>
                <a:r>
                  <a:rPr lang="nl-BE" i="0" dirty="0" err="1" smtClean="0">
                    <a:latin typeface="Cambria Math" panose="02040503050406030204" pitchFamily="18" charset="0"/>
                  </a:rPr>
                  <a:t>qual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tem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complexidade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computacional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variando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entre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𝑂(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𝑛^2.4)</a:t>
                </a:r>
                <a:r>
                  <a:rPr lang="pt-BR" dirty="0" smtClean="0"/>
                  <a:t> </a:t>
                </a:r>
                <a:r>
                  <a:rPr lang="pt-BR" dirty="0" smtClean="0"/>
                  <a:t>e </a:t>
                </a:r>
                <a:r>
                  <a:rPr lang="pt-BR" i="0">
                    <a:latin typeface="Cambria Math" panose="02040503050406030204" pitchFamily="18" charset="0"/>
                  </a:rPr>
                  <a:t>𝑂(𝑛^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3</a:t>
                </a:r>
                <a:r>
                  <a:rPr lang="pt-BR" b="0" i="0">
                    <a:latin typeface="Cambria Math" panose="02040503050406030204" pitchFamily="18" charset="0"/>
                  </a:rPr>
                  <a:t> )</a:t>
                </a:r>
                <a:r>
                  <a:rPr lang="pt-BR" dirty="0" smtClean="0"/>
                  <a:t>, dependendo da implementação</a:t>
                </a:r>
                <a:r>
                  <a:rPr lang="pt-BR" baseline="0" dirty="0" smtClean="0"/>
                  <a:t> utilizada</a:t>
                </a:r>
                <a:r>
                  <a:rPr lang="pt-BR" dirty="0" smtClean="0"/>
                  <a:t>.</a:t>
                </a:r>
                <a:endParaRPr lang="pt-BR" dirty="0" smtClean="0"/>
              </a:p>
              <a:p>
                <a:endParaRPr lang="nl-BE" i="1" dirty="0" smtClean="0">
                  <a:latin typeface="Cambria Math" panose="02040503050406030204" pitchFamily="18" charset="0"/>
                </a:endParaRPr>
              </a:p>
              <a:p>
                <a:r>
                  <a:rPr lang="el-GR" b="1" i="0">
                    <a:latin typeface="Cambria Math" panose="02040503050406030204" pitchFamily="18" charset="0"/>
                  </a:rPr>
                  <a:t>𝜱</a:t>
                </a:r>
                <a:r>
                  <a:rPr lang="nl-BE" b="1" i="0" smtClean="0">
                    <a:latin typeface="Cambria Math" panose="02040503050406030204" pitchFamily="18" charset="0"/>
                  </a:rPr>
                  <a:t>^</a:t>
                </a:r>
                <a:r>
                  <a:rPr lang="pt-BR" i="0">
                    <a:latin typeface="Cambria Math" panose="02040503050406030204" pitchFamily="18" charset="0"/>
                  </a:rPr>
                  <a:t>𝑇</a:t>
                </a:r>
                <a:r>
                  <a:rPr lang="el-GR" b="1" i="0">
                    <a:latin typeface="Cambria Math" panose="02040503050406030204" pitchFamily="18" charset="0"/>
                  </a:rPr>
                  <a:t> 𝜱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 </a:t>
                </a:r>
                <a:r>
                  <a:rPr lang="pt-BR" dirty="0" smtClean="0"/>
                  <a:t>é </a:t>
                </a:r>
                <a:r>
                  <a:rPr lang="pt-BR" dirty="0" smtClean="0"/>
                  <a:t>uma matriz (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𝐾+1 ×</a:t>
                </a:r>
                <a:r>
                  <a:rPr lang="pt-BR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𝐾+1</a:t>
                </a:r>
                <a:r>
                  <a:rPr lang="pt-BR" dirty="0" smtClean="0"/>
                  <a:t>)</a:t>
                </a:r>
                <a:endParaRPr lang="nl-B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39186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Laboratório #2</a:t>
            </a:r>
            <a:r>
              <a:rPr lang="pt-BR" dirty="0"/>
              <a:t>: https://mybinder.org/v2/gh/zz4fap/t319_aprendizado_de_maquina/main?filepath=labs%2FLaboratorio2.ipynb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Laboratório #2</a:t>
            </a:r>
            <a:r>
              <a:rPr lang="pt-BR" dirty="0"/>
              <a:t>: https://colab.research.google.com/github/zz4fap/t319_aprendizado_de_maquina/blob/main/labs/Laboratorio2.ipynb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800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Exemplos de aplicações</a:t>
            </a:r>
            <a:r>
              <a:rPr lang="pt-BR" baseline="0" dirty="0"/>
              <a:t> de regressão linear: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Modelos para predição da perda por caminho.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Modelos para predição do preço de casas.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Modelos para predição do salário de um empregado baseado em sua idade.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3021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insight</a:t>
            </a:r>
            <a:r>
              <a:rPr lang="pt-BR" dirty="0"/>
              <a:t>: percepção; intuição; compreensão.</a:t>
            </a:r>
          </a:p>
          <a:p>
            <a:endParaRPr lang="pt-BR" dirty="0"/>
          </a:p>
          <a:p>
            <a:r>
              <a:rPr lang="pt-BR" dirty="0"/>
              <a:t>O termo "regressão" foi cunhado por Francis </a:t>
            </a:r>
            <a:r>
              <a:rPr lang="pt-BR" dirty="0" err="1"/>
              <a:t>Galton</a:t>
            </a:r>
            <a:r>
              <a:rPr lang="pt-BR" dirty="0"/>
              <a:t> no século 19 para descrever um fenômeno biológico. O fenômeno foi que as alturas dos descendentes de ancestrais altos tendem a </a:t>
            </a:r>
            <a:r>
              <a:rPr lang="pt-BR" b="1" i="1" dirty="0"/>
              <a:t>regredir</a:t>
            </a:r>
            <a:r>
              <a:rPr lang="pt-BR" dirty="0"/>
              <a:t> para a média (um fenômeno também é conhecido como </a:t>
            </a:r>
            <a:r>
              <a:rPr lang="pt-BR" b="1" dirty="0"/>
              <a:t>regressão à média</a:t>
            </a:r>
            <a:r>
              <a:rPr lang="pt-BR" dirty="0"/>
              <a:t>).</a:t>
            </a:r>
          </a:p>
          <a:p>
            <a:endParaRPr lang="pt-BR" dirty="0"/>
          </a:p>
          <a:p>
            <a:r>
              <a:rPr lang="pt-BR" dirty="0"/>
              <a:t>Os algoritmos de aprendizado de máquina são descritos como o aprendizado de uma função,</a:t>
            </a:r>
            <a:r>
              <a:rPr lang="pt-BR" baseline="0" dirty="0"/>
              <a:t> </a:t>
            </a:r>
            <a:r>
              <a:rPr lang="pt-BR" i="1" baseline="0" dirty="0"/>
              <a:t>h</a:t>
            </a:r>
            <a:r>
              <a:rPr lang="pt-BR" dirty="0"/>
              <a:t>, que melhor mapeie as variáveis de entrada x em uma variável de saída y: y = </a:t>
            </a:r>
            <a:r>
              <a:rPr lang="pt-BR" i="1" dirty="0"/>
              <a:t>h</a:t>
            </a:r>
            <a:r>
              <a:rPr lang="pt-BR" dirty="0"/>
              <a:t>(x)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868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Por que Regressão LINEAR?</a:t>
            </a:r>
          </a:p>
          <a:p>
            <a:r>
              <a:rPr lang="pt-BR" dirty="0"/>
              <a:t>A regressão linear é chamada linear porque você modela sua variável de saída (y) como uma </a:t>
            </a:r>
            <a:r>
              <a:rPr lang="pt-BR" b="1" dirty="0"/>
              <a:t>combinação linear </a:t>
            </a:r>
            <a:r>
              <a:rPr lang="pt-BR" dirty="0"/>
              <a:t>de entradas e pesos (vamos chamá-las de x e a, respectivamente).</a:t>
            </a:r>
          </a:p>
          <a:p>
            <a:r>
              <a:rPr lang="pt-BR" dirty="0"/>
              <a:t>Linear significa "linear com relação aos pesos“ e não aos atributos,</a:t>
            </a:r>
            <a:r>
              <a:rPr lang="pt-BR" baseline="0" dirty="0"/>
              <a:t> i.e., x. Portanto os seguintes modelos também são lineares com relação aos parâmetros.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a1*log(x1) + a2*cos(x2)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a1*e^x1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a1*x1^2</a:t>
            </a:r>
            <a:endParaRPr lang="pt-BR" dirty="0"/>
          </a:p>
          <a:p>
            <a:endParaRPr lang="pt-BR" dirty="0"/>
          </a:p>
          <a:p>
            <a:r>
              <a:rPr lang="pt-BR" dirty="0"/>
              <a:t>Regressão</a:t>
            </a:r>
            <a:r>
              <a:rPr lang="pt-BR" baseline="0" dirty="0"/>
              <a:t> também é conhecida como </a:t>
            </a:r>
            <a:r>
              <a:rPr lang="pt-BR" b="1" baseline="0" dirty="0"/>
              <a:t>aproximação de funções</a:t>
            </a:r>
            <a:r>
              <a:rPr lang="pt-BR" baseline="0" dirty="0"/>
              <a:t>.</a:t>
            </a:r>
          </a:p>
          <a:p>
            <a:endParaRPr lang="pt-BR" baseline="0" dirty="0"/>
          </a:p>
          <a:p>
            <a:r>
              <a:rPr lang="pt-BR" dirty="0"/>
              <a:t>Basicamente, regressão significa encontrar a melhor curva para seus dados numéricos,</a:t>
            </a:r>
            <a:r>
              <a:rPr lang="pt-BR" baseline="0" dirty="0"/>
              <a:t> ou seja, </a:t>
            </a:r>
            <a:r>
              <a:rPr lang="pt-BR" dirty="0"/>
              <a:t>uma aproximação funcional dos dados.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b="1" i="1" dirty="0"/>
              <a:t>espaço de hipóteses</a:t>
            </a:r>
            <a:r>
              <a:rPr lang="pt-BR" dirty="0"/>
              <a:t> é o conjunto de todas a possíveis</a:t>
            </a:r>
            <a:r>
              <a:rPr lang="pt-BR" baseline="0" dirty="0"/>
              <a:t> </a:t>
            </a:r>
            <a:r>
              <a:rPr lang="pt-BR" b="1" i="1" baseline="0" dirty="0"/>
              <a:t>funções hipótese</a:t>
            </a:r>
            <a:r>
              <a:rPr lang="pt-BR" baseline="0" dirty="0"/>
              <a:t>: h(x) a_0 + a_1 x_1 + a_2 x_2 + ... + </a:t>
            </a:r>
            <a:r>
              <a:rPr lang="pt-BR" baseline="0" dirty="0" err="1"/>
              <a:t>a_k</a:t>
            </a:r>
            <a:r>
              <a:rPr lang="pt-BR" baseline="0" dirty="0"/>
              <a:t> </a:t>
            </a:r>
            <a:r>
              <a:rPr lang="pt-BR" baseline="0" dirty="0" err="1"/>
              <a:t>x_k</a:t>
            </a:r>
            <a:r>
              <a:rPr lang="pt-BR" baseline="0" dirty="0"/>
              <a:t>. Esse conjunto de todas possíveis funções forma um hiperplano.</a:t>
            </a:r>
            <a:endParaRPr lang="pt-BR" dirty="0"/>
          </a:p>
          <a:p>
            <a:r>
              <a:rPr lang="pt-BR" dirty="0"/>
              <a:t>A escolha do espaço de hipóteses é</a:t>
            </a:r>
            <a:r>
              <a:rPr lang="pt-BR" baseline="0" dirty="0"/>
              <a:t> importantíssima para a complexidade da tarefa de encontrar uma boa hipótese para a função desconhecida, </a:t>
            </a:r>
            <a:r>
              <a:rPr lang="pt-BR" b="1" i="1" baseline="0" dirty="0"/>
              <a:t>f</a:t>
            </a:r>
            <a:r>
              <a:rPr lang="pt-BR" baseline="0" dirty="0"/>
              <a:t>. </a:t>
            </a:r>
            <a:r>
              <a:rPr lang="nl-BE" baseline="0" dirty="0"/>
              <a:t>Um espaço de hipóteses muito grande faz com que se leve muito tempo para se encontrar </a:t>
            </a:r>
            <a:r>
              <a:rPr lang="nl-BE" b="1" i="1" baseline="0" dirty="0"/>
              <a:t>h</a:t>
            </a:r>
            <a:r>
              <a:rPr lang="nl-BE" baseline="0" dirty="0"/>
              <a:t>.</a:t>
            </a:r>
          </a:p>
          <a:p>
            <a:endParaRPr lang="nl-BE" baseline="0" dirty="0"/>
          </a:p>
          <a:p>
            <a:r>
              <a:rPr lang="pt-BR" dirty="0"/>
              <a:t>Em geometria, um hiperplano é um subespaço cuja dimensão é um a menos que a de seu espaço ambiente. Se um espaço é tridimensional, então seus hiperplanos são os planos bidimensionais, enquanto se o espaço é bidimensional, seus hiperplanos são as linhas unidimensionais.</a:t>
            </a:r>
            <a:endParaRPr lang="pt-B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0170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18660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é o </a:t>
                </a:r>
                <a:r>
                  <a:rPr lang="pt-BR" b="1" dirty="0"/>
                  <a:t>coeficiente linear</a:t>
                </a:r>
                <a:r>
                  <a:rPr lang="pt-BR" dirty="0"/>
                  <a:t>, ou seja, </a:t>
                </a:r>
                <a:r>
                  <a:rPr lang="pt-BR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é o valor de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para o ponto em que a reta intercepta o eixo y.</a:t>
                </a:r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pt-BR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𝑎</a:t>
                </a:r>
                <a:r>
                  <a:rPr lang="pt-BR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pt-BR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pt-BR" dirty="0" smtClean="0"/>
                  <a:t> é o coeficiente linear, ou seja, 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é o valor de </a:t>
                </a:r>
                <a:r>
                  <a:rPr lang="pt-BR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ℎ</a:t>
                </a:r>
                <a:r>
                  <a:rPr lang="pt-BR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(𝒙)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para o ponto em que a reta intercepta o eixo y.</a:t>
                </a:r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3472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uso do</a:t>
            </a:r>
            <a:r>
              <a:rPr lang="pt-BR" baseline="0" dirty="0"/>
              <a:t> </a:t>
            </a:r>
            <a:r>
              <a:rPr lang="pt-BR" b="1" baseline="0" dirty="0"/>
              <a:t>erro quadrático médio</a:t>
            </a:r>
            <a:r>
              <a:rPr lang="pt-BR" baseline="0" dirty="0"/>
              <a:t> remonta a Gauss, que demonstrou que quando os valores de y(i) tem ruído com distribuição normal, então os valores mais prováveis para o vetor de parâmetros/pesos </a:t>
            </a:r>
            <a:r>
              <a:rPr lang="pt-BR" b="1" baseline="0" dirty="0"/>
              <a:t>a</a:t>
            </a:r>
            <a:r>
              <a:rPr lang="pt-BR" baseline="0" dirty="0"/>
              <a:t> são obtidos através da minimização da soma dos quadrados dos erros.</a:t>
            </a:r>
          </a:p>
          <a:p>
            <a:endParaRPr lang="pt-BR" baseline="0" dirty="0"/>
          </a:p>
          <a:p>
            <a:r>
              <a:rPr lang="pt-BR" baseline="0" dirty="0"/>
              <a:t>O quadrado da norma euclidiana ou norma l2.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3877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mínimo é encontrado através do método</a:t>
            </a:r>
            <a:r>
              <a:rPr lang="pt-BR" baseline="0" dirty="0"/>
              <a:t> </a:t>
            </a:r>
            <a:r>
              <a:rPr lang="pt-BR" dirty="0"/>
              <a:t>dos </a:t>
            </a:r>
            <a:r>
              <a:rPr lang="pt-BR" b="1" dirty="0"/>
              <a:t>mínimos quadrados</a:t>
            </a:r>
            <a:r>
              <a:rPr lang="pt-BR" dirty="0"/>
              <a:t>.</a:t>
            </a:r>
          </a:p>
          <a:p>
            <a:endParaRPr lang="pt-BR" dirty="0"/>
          </a:p>
          <a:p>
            <a:r>
              <a:rPr lang="pt-BR" dirty="0"/>
              <a:t>Uma derivada basicamente encontra a inclinação de uma função. A inclinação é nula nos mínimos e máximos de uma função. Se a inclinação é nula e a segunda derivada é</a:t>
            </a:r>
            <a:r>
              <a:rPr lang="pt-BR" baseline="0" dirty="0"/>
              <a:t> menor do que zero, então este é um máximo local, por outro lado, se a derivada segunda for positiva, então, este é um mínimo local.</a:t>
            </a:r>
          </a:p>
          <a:p>
            <a:endParaRPr lang="pt-BR" baseline="0" dirty="0"/>
          </a:p>
          <a:p>
            <a:r>
              <a:rPr lang="pt-BR" b="1" baseline="0" dirty="0"/>
              <a:t>Posto de uma matriz</a:t>
            </a:r>
            <a:r>
              <a:rPr lang="pt-BR" baseline="0" dirty="0"/>
              <a:t>: corresponde ao número de linhas ou colunas linearmente independentes da matriz.</a:t>
            </a:r>
          </a:p>
          <a:p>
            <a:endParaRPr lang="pt-BR" baseline="0" dirty="0"/>
          </a:p>
          <a:p>
            <a:r>
              <a:rPr lang="pt-BR" dirty="0"/>
              <a:t>Se A é uma matriz quadrada (ou seja, m = n), então A é invertível se e somente se A tiver posto igual</a:t>
            </a:r>
            <a:r>
              <a:rPr lang="pt-BR" baseline="0" dirty="0"/>
              <a:t> a</a:t>
            </a:r>
            <a:r>
              <a:rPr lang="pt-BR" dirty="0"/>
              <a:t> n (ou seja, A tiver posto completo).</a:t>
            </a:r>
          </a:p>
          <a:p>
            <a:endParaRPr lang="pt-BR" dirty="0"/>
          </a:p>
          <a:p>
            <a:r>
              <a:rPr lang="pt-BR" dirty="0"/>
              <a:t>O método</a:t>
            </a:r>
            <a:r>
              <a:rPr lang="pt-BR" baseline="0" dirty="0"/>
              <a:t> dos mínimos quadrados só funciona para </a:t>
            </a:r>
            <a:r>
              <a:rPr lang="pt-BR" dirty="0"/>
              <a:t>sistemas</a:t>
            </a:r>
            <a:r>
              <a:rPr lang="pt-BR" baseline="0" dirty="0"/>
              <a:t> </a:t>
            </a:r>
            <a:r>
              <a:rPr lang="pt-BR" dirty="0"/>
              <a:t>sobredeterminados,</a:t>
            </a:r>
            <a:r>
              <a:rPr lang="pt-BR" baseline="0" dirty="0"/>
              <a:t> ou seja, </a:t>
            </a:r>
            <a:r>
              <a:rPr lang="pt-BR" dirty="0"/>
              <a:t>conjuntos de equações nas quais há mais equações (pares x e y) que incógnitas (valores do</a:t>
            </a:r>
            <a:r>
              <a:rPr lang="pt-BR" baseline="0" dirty="0"/>
              <a:t> vetor a).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155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/>
              <a:t>Exemplo</a:t>
            </a:r>
            <a:r>
              <a:rPr lang="pt-BR" dirty="0" smtClean="0"/>
              <a:t>: https://colab.research.google.com/github/zz4fap/t319_aprendizado_de_maquina/blob/master/notebooks/regression/normal_equation_example1.ipynb</a:t>
            </a:r>
          </a:p>
          <a:p>
            <a:endParaRPr lang="pt-BR" dirty="0" smtClean="0"/>
          </a:p>
          <a:p>
            <a:r>
              <a:rPr lang="pt-BR" dirty="0" smtClean="0"/>
              <a:t>O </a:t>
            </a:r>
            <a:r>
              <a:rPr lang="pt-BR" dirty="0"/>
              <a:t>mínimo é encontrado através do método</a:t>
            </a:r>
            <a:r>
              <a:rPr lang="pt-BR" baseline="0" dirty="0"/>
              <a:t> </a:t>
            </a:r>
            <a:r>
              <a:rPr lang="pt-BR" dirty="0"/>
              <a:t>dos mínimos quadrados.</a:t>
            </a:r>
          </a:p>
          <a:p>
            <a:endParaRPr lang="pt-BR" dirty="0"/>
          </a:p>
          <a:p>
            <a:r>
              <a:rPr lang="pt-BR" dirty="0"/>
              <a:t>Uma derivada basicamente encontra a inclinação de uma função. A inclinação é nula nos mínimos e máximos de uma função. Se a inclinação é nula e a segunda derivada é</a:t>
            </a:r>
            <a:r>
              <a:rPr lang="pt-BR" baseline="0" dirty="0"/>
              <a:t> menor do que zero, então este é um máximo local, por outro lado, se a derivada segunda for positiva, então, este é um mínimo local.</a:t>
            </a:r>
          </a:p>
          <a:p>
            <a:endParaRPr lang="pt-BR" baseline="0" dirty="0"/>
          </a:p>
          <a:p>
            <a:r>
              <a:rPr lang="pt-BR" dirty="0"/>
              <a:t>Se A é uma matriz quadrada (ou seja, m = n), então A é invertível se e somente se A tiver posto igual</a:t>
            </a:r>
            <a:r>
              <a:rPr lang="pt-BR" baseline="0" dirty="0"/>
              <a:t> a</a:t>
            </a:r>
            <a:r>
              <a:rPr lang="pt-BR" dirty="0"/>
              <a:t> n (ou seja, A tiver posto completo).</a:t>
            </a:r>
          </a:p>
          <a:p>
            <a:endParaRPr lang="pt-BR" dirty="0"/>
          </a:p>
          <a:p>
            <a:r>
              <a:rPr lang="pt-BR" dirty="0"/>
              <a:t>O método</a:t>
            </a:r>
            <a:r>
              <a:rPr lang="pt-BR" baseline="0" dirty="0"/>
              <a:t> dos mínimos quadrados só funciona para </a:t>
            </a:r>
            <a:r>
              <a:rPr lang="pt-BR" dirty="0"/>
              <a:t>sistemas</a:t>
            </a:r>
            <a:r>
              <a:rPr lang="pt-BR" baseline="0" dirty="0"/>
              <a:t> (</a:t>
            </a:r>
            <a:r>
              <a:rPr lang="pt-BR" dirty="0"/>
              <a:t>sobre)determinados,</a:t>
            </a:r>
            <a:r>
              <a:rPr lang="pt-BR" baseline="0" dirty="0"/>
              <a:t> ou seja, </a:t>
            </a:r>
            <a:r>
              <a:rPr lang="pt-BR" dirty="0"/>
              <a:t>conjuntos de equações nas quais existe</a:t>
            </a:r>
            <a:r>
              <a:rPr lang="pt-BR" baseline="0" dirty="0"/>
              <a:t> um número igual ou maior de </a:t>
            </a:r>
            <a:r>
              <a:rPr lang="pt-BR" dirty="0"/>
              <a:t>equações (pares x e y) que incógnitas (valores do</a:t>
            </a:r>
            <a:r>
              <a:rPr lang="pt-BR" baseline="0" dirty="0"/>
              <a:t> vetor a).</a:t>
            </a:r>
          </a:p>
          <a:p>
            <a:endParaRPr lang="pt-BR" baseline="0" dirty="0"/>
          </a:p>
          <a:p>
            <a:r>
              <a:rPr lang="pt-BR" baseline="0" dirty="0"/>
              <a:t>Sistemas subdeterminados (número de exemplos menor do que o número de parâmetros) não tem solução ou não tem solução única.  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5850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1/09/2022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6137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1/09/2022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9598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1/09/2022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14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1/09/2022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39183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1/09/2022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26968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1/09/2022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5213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1/09/2022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8268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1/09/2022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6662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1/09/2022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67109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1/09/2022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26002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1/09/2022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2903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E15A5-E95B-43EB-9AC7-9A96397448C0}" type="datetimeFigureOut">
              <a:rPr lang="nl-BE" smtClean="0"/>
              <a:t>1/09/2022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3C120-4544-49C4-A71C-C78FE518751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782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lab.research.google.com/github/zz4fap/t319_aprendizado_de_maquina/blob/main/notebooks/regression/error_surface_example2.ipynb" TargetMode="Externa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hyperlink" Target="https://colab.research.google.com/github/zz4fap/t319_aprendizado_de_maquina/blob/main/notebooks/regression/error_surface_example2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s://colab.research.google.com/github/zz4fap/t319_aprendizado_de_maquina/blob/main/notebooks/regression/error_surface_example2.ipynb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6" Type="http://schemas.openxmlformats.org/officeDocument/2006/relationships/hyperlink" Target="https://colab.research.google.com/github/zz4fap/t319_aprendizado_de_maquina/blob/main/notebooks/regression/formatos_diferentes_da_superficie_de_erro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319_aprendizado_de_maquina/blob/main/labs/Laboratorio2.ipynb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zz4fap/t319_aprendizado_de_maquina/blob/main/docs/Resolu%C3%A7%C3%A3o%20e%20entrega%20dos%20laborat%C3%B3rios.pdf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zz4fap/t319_aprendizado_de_maquina/blob/master/notebooks/regression/normal_equation_example1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9807"/>
            <a:ext cx="9144000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T319 - Introdução ao Aprendizado de Máquina:</a:t>
            </a:r>
            <a:r>
              <a:rPr lang="pt-BR" dirty="0"/>
              <a:t/>
            </a:r>
            <a:br>
              <a:rPr lang="pt-BR" dirty="0"/>
            </a:br>
            <a:r>
              <a:rPr lang="pt-BR" b="1" i="1" dirty="0"/>
              <a:t>Regressão Linear (Parte I)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=""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2" y="5519955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=""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271853" y="5528345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=""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396429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350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Superfície de Erro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74319" cy="5032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dirty="0" smtClean="0"/>
                  <a:t>E se plotarmos a função de erro,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, em função dos pesos,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?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),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r>
                  <a:rPr lang="pt-BR" dirty="0"/>
                  <a:t>Que forma vocês acham que ela terá?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 faz o </a:t>
                </a:r>
                <a:r>
                  <a:rPr lang="pt-BR" b="1" dirty="0"/>
                  <a:t>mapeamento</a:t>
                </a:r>
                <a:r>
                  <a:rPr lang="pt-BR" dirty="0"/>
                  <a:t> entre </a:t>
                </a:r>
                <a:r>
                  <a:rPr lang="pt-BR" dirty="0" smtClean="0"/>
                  <a:t>o </a:t>
                </a:r>
                <a:r>
                  <a:rPr lang="pt-BR" b="1" i="1" dirty="0" smtClean="0"/>
                  <a:t>vetor de pesos</a:t>
                </a:r>
                <a:r>
                  <a:rPr lang="pt-BR" dirty="0" smtClean="0"/>
                  <a:t> e </a:t>
                </a:r>
                <a:r>
                  <a:rPr lang="pt-BR" dirty="0"/>
                  <a:t>o erro correspondente: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+1×1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ℝ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pt-BR" dirty="0"/>
                  <a:t> Esse mapeamento define o que conhecemos como </a:t>
                </a:r>
                <a:r>
                  <a:rPr lang="pt-BR" b="1" i="1" dirty="0"/>
                  <a:t>superfície de erro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Se expandirmos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nl-BE" dirty="0"/>
                  <a:t> notamos que ela possui</a:t>
                </a:r>
                <a:r>
                  <a:rPr lang="pt-BR" dirty="0"/>
                  <a:t> forma </a:t>
                </a:r>
                <a:r>
                  <a:rPr lang="pt-BR" b="1" i="1" dirty="0"/>
                  <a:t>quadrática</a:t>
                </a:r>
                <a:r>
                  <a:rPr lang="pt-BR" dirty="0"/>
                  <a:t> com respeito ao </a:t>
                </a:r>
                <a:r>
                  <a:rPr lang="pt-BR" b="1" i="1" dirty="0"/>
                  <a:t>vetor de pesos</a:t>
                </a:r>
                <a:r>
                  <a:rPr lang="pt-BR" dirty="0"/>
                  <a:t>,</a:t>
                </a:r>
                <a:r>
                  <a:rPr lang="pt-BR" b="1" i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i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l-G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nl-BE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pt-BR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 dirty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pt-BR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  <m:r>
                          <a:rPr lang="pt-BR" b="1" i="1" dirty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nl-BE" dirty="0"/>
                  <a:t>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nl-BE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nl-BE" dirty="0"/>
                  <a:t>.</a:t>
                </a:r>
                <a:endParaRPr lang="en-US" i="1" dirty="0"/>
              </a:p>
              <a:p>
                <a:r>
                  <a:rPr lang="pt-BR" dirty="0"/>
                  <a:t>Consequentemente, a superfície é </a:t>
                </a:r>
                <a:r>
                  <a:rPr lang="pt-BR" b="1" i="1" dirty="0"/>
                  <a:t>convexa </a:t>
                </a:r>
                <a:r>
                  <a:rPr lang="pt-BR" dirty="0" smtClean="0"/>
                  <a:t>(i.e., tem </a:t>
                </a:r>
                <a:r>
                  <a:rPr lang="pt-BR" dirty="0"/>
                  <a:t>forma de </a:t>
                </a:r>
                <a:r>
                  <a:rPr lang="pt-BR" b="1" i="1" dirty="0"/>
                  <a:t>tigela</a:t>
                </a:r>
                <a:r>
                  <a:rPr lang="pt-BR" dirty="0"/>
                  <a:t>) e, portanto, possui um único </a:t>
                </a:r>
                <a:r>
                  <a:rPr lang="pt-BR" b="1" i="1" dirty="0"/>
                  <a:t>mínimo </a:t>
                </a:r>
                <a:r>
                  <a:rPr lang="pt-BR" dirty="0"/>
                  <a:t>(</a:t>
                </a:r>
                <a:r>
                  <a:rPr lang="pt-BR" b="1" i="1" dirty="0"/>
                  <a:t>global</a:t>
                </a:r>
                <a:r>
                  <a:rPr lang="pt-BR" dirty="0"/>
                  <a:t>), que é encontrado, por exemplo, pela </a:t>
                </a:r>
                <a:r>
                  <a:rPr lang="pt-BR" b="1" i="1" dirty="0"/>
                  <a:t>equação normal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Este é o motivo de usarmos o </a:t>
                </a:r>
                <a:r>
                  <a:rPr lang="pt-BR" b="1" i="1" dirty="0"/>
                  <a:t>erro quadrático médio </a:t>
                </a:r>
                <a:r>
                  <a:rPr lang="pt-BR" dirty="0"/>
                  <a:t>como </a:t>
                </a:r>
                <a:r>
                  <a:rPr lang="pt-BR" b="1" i="1" dirty="0"/>
                  <a:t>função de erro</a:t>
                </a:r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74319" cy="5032375"/>
              </a:xfrm>
              <a:blipFill rotWithShape="0">
                <a:blip r:embed="rId3"/>
                <a:stretch>
                  <a:fillRect l="-818" t="-3027" r="-382" b="-14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9070428" y="4923070"/>
            <a:ext cx="1303284" cy="438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543284" y="4633324"/>
                <a:ext cx="146923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/>
                  <a:t>Termo quadrático,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400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sz="1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sz="1400" dirty="0"/>
                  <a:t>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3284" y="4633324"/>
                <a:ext cx="1469234" cy="738664"/>
              </a:xfrm>
              <a:prstGeom prst="rect">
                <a:avLst/>
              </a:prstGeom>
              <a:blipFill rotWithShape="0">
                <a:blip r:embed="rId4"/>
                <a:stretch>
                  <a:fillRect t="-1653" b="-90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H="1">
            <a:off x="10373712" y="4923070"/>
            <a:ext cx="483474" cy="21920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336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Superfície de Erro: </a:t>
            </a:r>
            <a:r>
              <a:rPr lang="pt-BR" dirty="0" smtClean="0"/>
              <a:t>Exemplo</a:t>
            </a:r>
            <a:endParaRPr lang="pt-BR" dirty="0"/>
          </a:p>
        </p:txBody>
      </p:sp>
      <p:sp>
        <p:nvSpPr>
          <p:cNvPr id="6" name="TextBox 12"/>
          <p:cNvSpPr txBox="1"/>
          <p:nvPr/>
        </p:nvSpPr>
        <p:spPr>
          <a:xfrm>
            <a:off x="8860221" y="4973826"/>
            <a:ext cx="3289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Comparação </a:t>
            </a:r>
            <a:r>
              <a:rPr lang="pt-BR" sz="1400" dirty="0" smtClean="0"/>
              <a:t>da </a:t>
            </a:r>
            <a:r>
              <a:rPr lang="pt-BR" sz="1400" b="1" i="1" dirty="0" smtClean="0"/>
              <a:t>função objetivo</a:t>
            </a:r>
            <a:r>
              <a:rPr lang="pt-BR" sz="1400" dirty="0" smtClean="0"/>
              <a:t> com sua </a:t>
            </a:r>
            <a:r>
              <a:rPr lang="pt-BR" sz="1400" b="1" dirty="0"/>
              <a:t>versão ruidosa</a:t>
            </a:r>
            <a:r>
              <a:rPr lang="pt-BR" sz="1400" dirty="0"/>
              <a:t>.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8" t="22799" r="1723" b="9597"/>
          <a:stretch/>
        </p:blipFill>
        <p:spPr>
          <a:xfrm>
            <a:off x="8452882" y="1902372"/>
            <a:ext cx="3696586" cy="29947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4"/>
                <a:ext cx="8022020" cy="5032375"/>
              </a:xfrm>
            </p:spPr>
            <p:txBody>
              <a:bodyPr>
                <a:normAutofit/>
              </a:bodyPr>
              <a:lstStyle/>
              <a:p>
                <a:r>
                  <a:rPr lang="pt-BR" dirty="0" smtClean="0"/>
                  <a:t>Vamos supor a seguinte </a:t>
                </a:r>
                <a:r>
                  <a:rPr lang="pt-BR" b="1" i="1" dirty="0"/>
                  <a:t>função observável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noisy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é a </a:t>
                </a:r>
                <a:r>
                  <a:rPr lang="pt-BR" b="1" i="1" dirty="0"/>
                  <a:t>função objetivo</a:t>
                </a:r>
                <a:r>
                  <a:rPr lang="pt-BR" dirty="0"/>
                  <a:t> (ou </a:t>
                </a:r>
                <a:r>
                  <a:rPr lang="pt-BR" b="1" i="1" dirty="0"/>
                  <a:t>modelo gerador</a:t>
                </a:r>
                <a:r>
                  <a:rPr lang="pt-BR" dirty="0"/>
                  <a:t>) dada por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pt-B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−1, 1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Agora, suponhamos que nós quiséssemos aproximar a </a:t>
                </a:r>
                <a:r>
                  <a:rPr lang="pt-BR" b="1" i="1" dirty="0"/>
                  <a:t>função objetivo </a:t>
                </a:r>
                <a:r>
                  <a:rPr lang="pt-BR" dirty="0"/>
                  <a:t>a partir, apenas, de suas </a:t>
                </a:r>
                <a:r>
                  <a:rPr lang="pt-BR" b="1" i="1" dirty="0"/>
                  <a:t>amostras ruidosas </a:t>
                </a:r>
                <a:r>
                  <a:rPr lang="pt-BR" dirty="0"/>
                  <a:t>com a seguinte </a:t>
                </a:r>
                <a:r>
                  <a:rPr lang="pt-BR" b="1" i="1" dirty="0"/>
                  <a:t>função hipótese</a:t>
                </a: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pt-B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r>
                  <a:rPr lang="pt-BR" b="1" dirty="0">
                    <a:solidFill>
                      <a:srgbClr val="00B0F0"/>
                    </a:solidFill>
                  </a:rPr>
                  <a:t>Como encontraríamos os valores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b="1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pt-BR" b="1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b="1" dirty="0">
                    <a:solidFill>
                      <a:srgbClr val="00B0F0"/>
                    </a:solidFill>
                  </a:rPr>
                  <a:t> 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b="1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pt-BR" b="1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b="1" dirty="0" smtClean="0">
                    <a:solidFill>
                      <a:srgbClr val="00B0F0"/>
                    </a:solidFill>
                  </a:rPr>
                  <a:t>?</a:t>
                </a: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4"/>
                <a:ext cx="8022020" cy="5032375"/>
              </a:xfrm>
              <a:blipFill rotWithShape="0">
                <a:blip r:embed="rId3"/>
                <a:stretch>
                  <a:fillRect l="-1597" t="-1937" r="-21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ixaDeTexto 11"/>
          <p:cNvSpPr txBox="1"/>
          <p:nvPr/>
        </p:nvSpPr>
        <p:spPr>
          <a:xfrm>
            <a:off x="8782430" y="5713313"/>
            <a:ext cx="3037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smtClean="0"/>
              <a:t>OBS</a:t>
            </a:r>
            <a:r>
              <a:rPr lang="pt-BR" sz="1400" dirty="0" smtClean="0"/>
              <a:t>.: Se tivéssemos mais de dois atributos, já não seria possível plotar uma figura.</a:t>
            </a:r>
            <a:endParaRPr lang="pt-BR" sz="140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5" t="12567" r="10919" b="80230"/>
          <a:stretch/>
        </p:blipFill>
        <p:spPr>
          <a:xfrm>
            <a:off x="8452882" y="1611366"/>
            <a:ext cx="2561974" cy="428515"/>
          </a:xfrm>
          <a:prstGeom prst="rect">
            <a:avLst/>
          </a:prstGeom>
        </p:spPr>
      </p:pic>
      <p:sp>
        <p:nvSpPr>
          <p:cNvPr id="13" name="TextBox 5"/>
          <p:cNvSpPr txBox="1"/>
          <p:nvPr/>
        </p:nvSpPr>
        <p:spPr>
          <a:xfrm>
            <a:off x="8519445" y="6465519"/>
            <a:ext cx="3641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B0F0"/>
                </a:solidFill>
                <a:hlinkClick r:id="rId5"/>
              </a:rPr>
              <a:t>Exemplo: error_surface_example2.ipynb</a:t>
            </a:r>
            <a:endParaRPr lang="pt-BR" sz="1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037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Superfície de Erro: </a:t>
            </a:r>
            <a:r>
              <a:rPr lang="pt-BR" dirty="0" smtClean="0"/>
              <a:t>Exemplo</a:t>
            </a:r>
            <a:endParaRPr lang="pt-BR" dirty="0"/>
          </a:p>
        </p:txBody>
      </p:sp>
      <p:pic>
        <p:nvPicPr>
          <p:cNvPr id="4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5" t="19513" r="19368" b="12660"/>
          <a:stretch/>
        </p:blipFill>
        <p:spPr>
          <a:xfrm>
            <a:off x="8166538" y="2338094"/>
            <a:ext cx="3883454" cy="2983904"/>
          </a:xfrm>
          <a:prstGeom prst="rect">
            <a:avLst/>
          </a:prstGeom>
        </p:spPr>
      </p:pic>
      <p:sp>
        <p:nvSpPr>
          <p:cNvPr id="8" name="TextBox 6"/>
          <p:cNvSpPr txBox="1"/>
          <p:nvPr/>
        </p:nvSpPr>
        <p:spPr>
          <a:xfrm>
            <a:off x="10458979" y="5459056"/>
            <a:ext cx="1207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solução ótima</a:t>
            </a:r>
          </a:p>
        </p:txBody>
      </p:sp>
      <p:cxnSp>
        <p:nvCxnSpPr>
          <p:cNvPr id="9" name="Straight Arrow Connector 8"/>
          <p:cNvCxnSpPr>
            <a:stCxn id="8" idx="0"/>
          </p:cNvCxnSpPr>
          <p:nvPr/>
        </p:nvCxnSpPr>
        <p:spPr>
          <a:xfrm flipH="1" flipV="1">
            <a:off x="10371359" y="4435366"/>
            <a:ext cx="691375" cy="10236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5"/>
          <p:cNvSpPr txBox="1"/>
          <p:nvPr/>
        </p:nvSpPr>
        <p:spPr>
          <a:xfrm>
            <a:off x="8550719" y="6519445"/>
            <a:ext cx="3641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B0F0"/>
                </a:solidFill>
                <a:hlinkClick r:id="rId4"/>
              </a:rPr>
              <a:t>Exemplo: error_surface_example2.ipynb</a:t>
            </a:r>
            <a:endParaRPr lang="pt-BR" sz="1600" b="1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4"/>
                <a:ext cx="7990490" cy="5032375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pt-BR" dirty="0" smtClean="0"/>
                  <a:t>Até o momento, conseguiríamos encontrar com a </a:t>
                </a:r>
                <a:r>
                  <a:rPr lang="pt-BR" b="1" i="1" dirty="0"/>
                  <a:t>equação normal </a:t>
                </a:r>
                <a:r>
                  <a:rPr lang="pt-BR" dirty="0"/>
                  <a:t>ou </a:t>
                </a:r>
                <a:r>
                  <a:rPr lang="pt-BR" b="1" i="1" dirty="0"/>
                  <a:t>visualmente</a:t>
                </a:r>
                <a:r>
                  <a:rPr lang="pt-BR" dirty="0"/>
                  <a:t>, plotando a </a:t>
                </a:r>
                <a:r>
                  <a:rPr lang="pt-BR" b="1" i="1" dirty="0"/>
                  <a:t>superfície de erro </a:t>
                </a:r>
                <a:r>
                  <a:rPr lang="pt-BR" dirty="0"/>
                  <a:t>a partir da função </a:t>
                </a:r>
                <a:r>
                  <a:rPr lang="pt-BR" dirty="0" smtClean="0"/>
                  <a:t>do </a:t>
                </a:r>
                <a:r>
                  <a:rPr lang="pt-BR" b="1" i="1" dirty="0"/>
                  <a:t>erro quadrático médio (EQM</a:t>
                </a:r>
                <a:r>
                  <a:rPr lang="pt-BR" b="1" i="1" dirty="0" smtClean="0"/>
                  <a:t>)</a:t>
                </a:r>
                <a:r>
                  <a:rPr lang="pt-BR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 sz="2400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24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 sz="2400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d>
                                    <m:dPr>
                                      <m:ctrlPr>
                                        <a:rPr lang="pt-BR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sz="24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pt-BR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sz="2400" i="1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sz="1600" dirty="0"/>
              </a:p>
              <a:p>
                <a:r>
                  <a:rPr lang="pt-BR" dirty="0" smtClean="0"/>
                  <a:t>Os </a:t>
                </a:r>
                <a:r>
                  <a:rPr lang="pt-BR" dirty="0"/>
                  <a:t>valores de erro,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dirty="0"/>
                  <a:t>, para plotarmos a </a:t>
                </a:r>
                <a:r>
                  <a:rPr lang="pt-BR" b="1" i="1" dirty="0"/>
                  <a:t>superfície de erro </a:t>
                </a:r>
                <a:r>
                  <a:rPr lang="pt-BR" dirty="0"/>
                  <a:t>são obtidos variando-se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 smtClean="0"/>
                  <a:t> na </a:t>
                </a:r>
                <a:r>
                  <a:rPr lang="pt-BR" dirty="0"/>
                  <a:t>equação do EQM</a:t>
                </a:r>
                <a:r>
                  <a:rPr lang="pt-BR" dirty="0" smtClean="0"/>
                  <a:t>.</a:t>
                </a:r>
              </a:p>
              <a:p>
                <a:r>
                  <a:rPr lang="pt-BR" dirty="0"/>
                  <a:t>A </a:t>
                </a:r>
                <a:r>
                  <a:rPr lang="pt-BR" b="1" i="1" dirty="0"/>
                  <a:t>superfície de erro</a:t>
                </a:r>
                <a:r>
                  <a:rPr lang="pt-BR" dirty="0"/>
                  <a:t> </a:t>
                </a:r>
                <a:r>
                  <a:rPr lang="pt-BR" dirty="0" smtClean="0"/>
                  <a:t>é </a:t>
                </a:r>
                <a:r>
                  <a:rPr lang="pt-BR" dirty="0"/>
                  <a:t>representada por </a:t>
                </a:r>
                <a:r>
                  <a:rPr lang="pt-BR" dirty="0" smtClean="0"/>
                  <a:t>uma figura em </a:t>
                </a:r>
                <a:r>
                  <a:rPr lang="pt-BR" dirty="0"/>
                  <a:t>3 dimensões, onde cada par de valores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 corresponde a um erro,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dirty="0" smtClean="0"/>
                  <a:t>.</a:t>
                </a:r>
              </a:p>
              <a:p>
                <a:r>
                  <a:rPr lang="pt-BR" dirty="0"/>
                  <a:t>Percebam que devido a superfície ser </a:t>
                </a:r>
                <a:r>
                  <a:rPr lang="pt-BR" b="1" i="1" dirty="0"/>
                  <a:t>convexa</a:t>
                </a:r>
                <a:r>
                  <a:rPr lang="pt-BR" dirty="0"/>
                  <a:t>, temos apenas </a:t>
                </a:r>
                <a:r>
                  <a:rPr lang="pt-BR" b="1" i="1" dirty="0"/>
                  <a:t>um ponto de mínimo</a:t>
                </a:r>
                <a:r>
                  <a:rPr lang="pt-BR" dirty="0"/>
                  <a:t>, o </a:t>
                </a:r>
                <a:r>
                  <a:rPr lang="pt-BR" b="1" i="1" dirty="0"/>
                  <a:t>mínimo global</a:t>
                </a:r>
                <a:r>
                  <a:rPr lang="pt-BR" dirty="0" smtClean="0"/>
                  <a:t>.</a:t>
                </a: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4"/>
                <a:ext cx="7990490" cy="5032375"/>
              </a:xfrm>
              <a:blipFill rotWithShape="0">
                <a:blip r:embed="rId5"/>
                <a:stretch>
                  <a:fillRect l="-1069" t="-2300" r="-1221" b="-10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0575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Superfície de Erro: </a:t>
            </a:r>
            <a:r>
              <a:rPr lang="pt-BR" dirty="0" smtClean="0"/>
              <a:t>Exemplo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4"/>
                <a:ext cx="7857546" cy="5032375"/>
              </a:xfrm>
            </p:spPr>
            <p:txBody>
              <a:bodyPr>
                <a:normAutofit/>
              </a:bodyPr>
              <a:lstStyle/>
              <a:p>
                <a:pPr marL="285750" indent="-285750"/>
                <a:r>
                  <a:rPr lang="pt-BR" dirty="0" smtClean="0"/>
                  <a:t>Outra figura importante que podemos plotar a partir dos resultados obtidos para plotarmos a superfície de erro é chamada de </a:t>
                </a:r>
                <a:r>
                  <a:rPr lang="pt-BR" b="1" i="1" dirty="0" smtClean="0"/>
                  <a:t>superfície </a:t>
                </a:r>
                <a:r>
                  <a:rPr lang="pt-BR" b="1" i="1" dirty="0"/>
                  <a:t>de contorno</a:t>
                </a:r>
                <a:r>
                  <a:rPr lang="pt-BR" dirty="0" smtClean="0"/>
                  <a:t>.</a:t>
                </a:r>
                <a:endParaRPr lang="pt-BR" dirty="0"/>
              </a:p>
              <a:p>
                <a:r>
                  <a:rPr lang="pt-BR" dirty="0"/>
                  <a:t>Uma </a:t>
                </a:r>
                <a:r>
                  <a:rPr lang="pt-BR" b="1" i="1" dirty="0"/>
                  <a:t>linha de contorno </a:t>
                </a:r>
                <a:r>
                  <a:rPr lang="pt-BR" dirty="0" smtClean="0"/>
                  <a:t>é </a:t>
                </a:r>
                <a:r>
                  <a:rPr lang="pt-BR" dirty="0"/>
                  <a:t>uma </a:t>
                </a:r>
                <a:r>
                  <a:rPr lang="pt-BR" b="1" i="1" dirty="0"/>
                  <a:t>curva ao longo da qual a função tem um valor constante</a:t>
                </a:r>
                <a:r>
                  <a:rPr lang="pt-BR" dirty="0"/>
                  <a:t>. </a:t>
                </a:r>
                <a:endParaRPr lang="pt-BR" dirty="0" smtClean="0"/>
              </a:p>
              <a:p>
                <a:r>
                  <a:rPr lang="pt-BR" dirty="0"/>
                  <a:t>No </a:t>
                </a:r>
                <a:r>
                  <a:rPr lang="pt-BR" dirty="0" smtClean="0"/>
                  <a:t>da superfície </a:t>
                </a:r>
                <a:r>
                  <a:rPr lang="pt-BR" dirty="0"/>
                  <a:t>de </a:t>
                </a:r>
                <a:r>
                  <a:rPr lang="pt-BR" dirty="0" smtClean="0"/>
                  <a:t>erro, </a:t>
                </a:r>
                <a:r>
                  <a:rPr lang="pt-BR" dirty="0"/>
                  <a:t>cada uma das linhas indica uma curva </a:t>
                </a:r>
                <a:r>
                  <a:rPr lang="pt-BR" dirty="0" smtClean="0"/>
                  <a:t>ao longo da qual o </a:t>
                </a:r>
                <a:r>
                  <a:rPr lang="pt-BR" b="1" i="1" dirty="0"/>
                  <a:t>erro</a:t>
                </a:r>
                <a:r>
                  <a:rPr lang="pt-BR" dirty="0"/>
                  <a:t> é </a:t>
                </a:r>
                <a:r>
                  <a:rPr lang="pt-BR" b="1" i="1" dirty="0"/>
                  <a:t>constante</a:t>
                </a:r>
                <a:r>
                  <a:rPr lang="pt-BR" dirty="0" smtClean="0"/>
                  <a:t>.</a:t>
                </a:r>
              </a:p>
              <a:p>
                <a:r>
                  <a:rPr lang="pt-BR" dirty="0" smtClean="0"/>
                  <a:t>Ou seja, qualquer par de valores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 smtClean="0"/>
                  <a:t> ao longo de uma curva terá o mesmo valor de erro.</a:t>
                </a: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4"/>
                <a:ext cx="7857546" cy="5032375"/>
              </a:xfrm>
              <a:blipFill rotWithShape="0">
                <a:blip r:embed="rId3"/>
                <a:stretch>
                  <a:fillRect l="-1398" t="-19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5"/>
          <p:cNvSpPr txBox="1"/>
          <p:nvPr/>
        </p:nvSpPr>
        <p:spPr>
          <a:xfrm>
            <a:off x="4717024" y="6481345"/>
            <a:ext cx="40673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B0F0"/>
                </a:solidFill>
                <a:hlinkClick r:id="rId4"/>
              </a:rPr>
              <a:t>Exemplo: error_surface_example2.ipynb</a:t>
            </a:r>
            <a:endParaRPr lang="pt-BR" sz="1600" b="1" dirty="0">
              <a:solidFill>
                <a:srgbClr val="00B0F0"/>
              </a:solidFill>
            </a:endParaRPr>
          </a:p>
        </p:txBody>
      </p:sp>
      <p:grpSp>
        <p:nvGrpSpPr>
          <p:cNvPr id="8" name="Grupo 7"/>
          <p:cNvGrpSpPr/>
          <p:nvPr/>
        </p:nvGrpSpPr>
        <p:grpSpPr>
          <a:xfrm>
            <a:off x="8743354" y="52955"/>
            <a:ext cx="3266009" cy="6766944"/>
            <a:chOff x="8743354" y="52955"/>
            <a:chExt cx="3266009" cy="6766944"/>
          </a:xfrm>
        </p:grpSpPr>
        <p:grpSp>
          <p:nvGrpSpPr>
            <p:cNvPr id="5" name="Grupo 4"/>
            <p:cNvGrpSpPr/>
            <p:nvPr/>
          </p:nvGrpSpPr>
          <p:grpSpPr>
            <a:xfrm>
              <a:off x="8743354" y="52955"/>
              <a:ext cx="3266009" cy="6766944"/>
              <a:chOff x="8743354" y="52955"/>
              <a:chExt cx="3266009" cy="6766944"/>
            </a:xfrm>
          </p:grpSpPr>
          <p:grpSp>
            <p:nvGrpSpPr>
              <p:cNvPr id="15" name="Grupo 14"/>
              <p:cNvGrpSpPr/>
              <p:nvPr/>
            </p:nvGrpSpPr>
            <p:grpSpPr>
              <a:xfrm>
                <a:off x="8784375" y="3494131"/>
                <a:ext cx="3224988" cy="3325768"/>
                <a:chOff x="12393519" y="3506831"/>
                <a:chExt cx="3224988" cy="3325768"/>
              </a:xfrm>
            </p:grpSpPr>
            <p:pic>
              <p:nvPicPr>
                <p:cNvPr id="14" name="Imagem 13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83" t="7013" r="9328" b="1320"/>
                <a:stretch/>
              </p:blipFill>
              <p:spPr>
                <a:xfrm>
                  <a:off x="12393519" y="3506831"/>
                  <a:ext cx="3224988" cy="3325768"/>
                </a:xfrm>
                <a:prstGeom prst="rect">
                  <a:avLst/>
                </a:prstGeom>
              </p:spPr>
            </p:pic>
            <p:sp>
              <p:nvSpPr>
                <p:cNvPr id="6" name="TextBox 6"/>
                <p:cNvSpPr txBox="1"/>
                <p:nvPr/>
              </p:nvSpPr>
              <p:spPr>
                <a:xfrm>
                  <a:off x="13580950" y="4356497"/>
                  <a:ext cx="120751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400" dirty="0"/>
                    <a:t>solução ótima</a:t>
                  </a:r>
                </a:p>
              </p:txBody>
            </p:sp>
            <p:cxnSp>
              <p:nvCxnSpPr>
                <p:cNvPr id="7" name="Straight Arrow Connector 8"/>
                <p:cNvCxnSpPr/>
                <p:nvPr/>
              </p:nvCxnSpPr>
              <p:spPr>
                <a:xfrm>
                  <a:off x="14214477" y="4587004"/>
                  <a:ext cx="4923" cy="42820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Grupo 11"/>
              <p:cNvGrpSpPr/>
              <p:nvPr/>
            </p:nvGrpSpPr>
            <p:grpSpPr>
              <a:xfrm>
                <a:off x="8743354" y="52955"/>
                <a:ext cx="3266009" cy="3027742"/>
                <a:chOff x="8860011" y="138306"/>
                <a:chExt cx="3266009" cy="3027742"/>
              </a:xfrm>
            </p:grpSpPr>
            <p:pic>
              <p:nvPicPr>
                <p:cNvPr id="11" name="Imagem 10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50" t="7356" r="10919" b="12797"/>
                <a:stretch/>
              </p:blipFill>
              <p:spPr>
                <a:xfrm>
                  <a:off x="8860011" y="138306"/>
                  <a:ext cx="3266009" cy="3027742"/>
                </a:xfrm>
                <a:prstGeom prst="rect">
                  <a:avLst/>
                </a:prstGeom>
              </p:spPr>
            </p:pic>
            <p:sp>
              <p:nvSpPr>
                <p:cNvPr id="10" name="Elipse 9"/>
                <p:cNvSpPr/>
                <p:nvPr/>
              </p:nvSpPr>
              <p:spPr>
                <a:xfrm>
                  <a:off x="10353006" y="1388315"/>
                  <a:ext cx="720000" cy="72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" name="Elipse 15"/>
                <p:cNvSpPr/>
                <p:nvPr/>
              </p:nvSpPr>
              <p:spPr>
                <a:xfrm>
                  <a:off x="10533006" y="156831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" name="Elipse 16"/>
                <p:cNvSpPr/>
                <p:nvPr/>
              </p:nvSpPr>
              <p:spPr>
                <a:xfrm>
                  <a:off x="10169100" y="1208315"/>
                  <a:ext cx="1080000" cy="10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8" name="Elipse 17"/>
                <p:cNvSpPr/>
                <p:nvPr/>
              </p:nvSpPr>
              <p:spPr>
                <a:xfrm>
                  <a:off x="9995932" y="1027906"/>
                  <a:ext cx="1440000" cy="144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19" name="Seta para a direita 18"/>
              <p:cNvSpPr/>
              <p:nvPr/>
            </p:nvSpPr>
            <p:spPr>
              <a:xfrm rot="5400000">
                <a:off x="10402140" y="3055898"/>
                <a:ext cx="346842" cy="462456"/>
              </a:xfrm>
              <a:prstGeom prst="right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" name="Estrela de 5 pontas 3"/>
            <p:cNvSpPr/>
            <p:nvPr/>
          </p:nvSpPr>
          <p:spPr>
            <a:xfrm>
              <a:off x="10545275" y="1603843"/>
              <a:ext cx="108000" cy="108000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909070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Superfícies de erro com diferentes formatos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64615" cy="5032375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pt-BR" dirty="0" smtClean="0"/>
                  <a:t>Na sequência, veremos que </a:t>
                </a:r>
                <a:r>
                  <a:rPr lang="pt-BR" b="1" i="1" dirty="0" smtClean="0"/>
                  <a:t>nem toda superfície de erro tem formato de tigela</a:t>
                </a:r>
                <a:r>
                  <a:rPr lang="pt-BR" dirty="0" smtClean="0"/>
                  <a:t>, para demonstrar isso vamos supor a </a:t>
                </a:r>
                <a:r>
                  <a:rPr lang="pt-BR" dirty="0"/>
                  <a:t>seguinte </a:t>
                </a:r>
                <a:r>
                  <a:rPr lang="pt-BR" b="1" i="1" dirty="0"/>
                  <a:t>função </a:t>
                </a:r>
                <a:r>
                  <a:rPr lang="pt-BR" b="1" i="1" dirty="0" smtClean="0"/>
                  <a:t>observável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noisy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b="1" i="1" dirty="0" smtClean="0"/>
              </a:p>
              <a:p>
                <a:pPr marL="0" indent="0">
                  <a:buNone/>
                </a:pPr>
                <a:r>
                  <a:rPr lang="pt-BR" dirty="0"/>
                  <a:t>o</a:t>
                </a:r>
                <a:r>
                  <a:rPr lang="pt-BR" dirty="0" smtClean="0"/>
                  <a:t>nde a </a:t>
                </a:r>
                <a:r>
                  <a:rPr lang="pt-BR" b="1" i="1" dirty="0" smtClean="0"/>
                  <a:t>função objetivo </a:t>
                </a:r>
                <a:r>
                  <a:rPr lang="pt-BR" dirty="0" smtClean="0"/>
                  <a:t>é dada por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 smtClean="0"/>
              </a:p>
              <a:p>
                <a:pPr marL="0" indent="0">
                  <a:buNone/>
                </a:pPr>
                <a:r>
                  <a:rPr lang="pt-BR" dirty="0" smtClean="0"/>
                  <a:t>com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pt-BR" dirty="0" smtClean="0"/>
                  <a:t>.</a:t>
                </a:r>
              </a:p>
              <a:p>
                <a:r>
                  <a:rPr lang="pt-BR" dirty="0"/>
                  <a:t>Agora, suponhamos que nós quiséssemos aproximar a </a:t>
                </a:r>
                <a:r>
                  <a:rPr lang="pt-BR" b="1" i="1" dirty="0"/>
                  <a:t>função objetivo </a:t>
                </a:r>
                <a:r>
                  <a:rPr lang="pt-BR" dirty="0" smtClean="0"/>
                  <a:t>com </a:t>
                </a:r>
                <a:r>
                  <a:rPr lang="pt-BR" dirty="0"/>
                  <a:t>a seguinte </a:t>
                </a:r>
                <a:r>
                  <a:rPr lang="pt-BR" b="1" i="1" dirty="0"/>
                  <a:t>função </a:t>
                </a:r>
                <a:r>
                  <a:rPr lang="pt-BR" b="1" i="1" dirty="0" smtClean="0"/>
                  <a:t>hipótese</a:t>
                </a:r>
                <a:endParaRPr lang="pt-B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 </a:t>
                </a:r>
                <a:r>
                  <a:rPr lang="pt-BR" b="1" i="1" dirty="0"/>
                  <a:t>função de erro </a:t>
                </a:r>
                <a:r>
                  <a:rPr lang="pt-BR" dirty="0"/>
                  <a:t>é dada por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noisy</m:t>
                                    </m:r>
                                  </m:sub>
                                </m:sSub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d>
                                  <m:d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pt-B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pt-BR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pt-B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pt-BR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Caso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pt-BR" dirty="0"/>
                  <a:t>, então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pt-BR" dirty="0"/>
                  <a:t> terá uma </a:t>
                </a:r>
                <a:r>
                  <a:rPr lang="pt-BR" b="1" i="1" dirty="0"/>
                  <a:t>influência maior no erro resultante</a:t>
                </a:r>
                <a:r>
                  <a:rPr lang="pt-BR" dirty="0"/>
                  <a:t>, o que pode ser expresso de forma aproximada como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noisy</m:t>
                                    </m:r>
                                  </m:sub>
                                </m:sSub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pt-B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pt-BR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Portanto, o erro </a:t>
                </a:r>
                <a:r>
                  <a:rPr lang="pt-BR" dirty="0" smtClean="0"/>
                  <a:t>entre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</a:rPr>
                          <m:t>noisy</m:t>
                        </m:r>
                      </m:sub>
                    </m:sSub>
                    <m: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pt-BR" dirty="0"/>
                  <a:t> será </a:t>
                </a:r>
                <a:r>
                  <a:rPr lang="pt-BR" b="1" i="1" dirty="0"/>
                  <a:t>dominado pelo atributo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pt-BR" dirty="0"/>
                  <a:t> e, portanto, pequenas variações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 smtClean="0"/>
                  <a:t> farão com </a:t>
                </a:r>
                <a:r>
                  <a:rPr lang="pt-BR" dirty="0"/>
                  <a:t>que o erro varie rapidamente</a:t>
                </a:r>
                <a:r>
                  <a:rPr lang="pt-BR" dirty="0" smtClean="0"/>
                  <a:t>.</a:t>
                </a:r>
                <a:endParaRPr lang="pt-BR" dirty="0"/>
              </a:p>
            </p:txBody>
          </p:sp>
        </mc:Choice>
        <mc:Fallback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64615" cy="5032375"/>
              </a:xfrm>
              <a:blipFill rotWithShape="0">
                <a:blip r:embed="rId2"/>
                <a:stretch>
                  <a:fillRect l="-546" t="-217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7354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5909"/>
          </a:xfrm>
        </p:spPr>
        <p:txBody>
          <a:bodyPr>
            <a:noAutofit/>
          </a:bodyPr>
          <a:lstStyle/>
          <a:p>
            <a:r>
              <a:rPr lang="pt-BR" dirty="0"/>
              <a:t>Superfícies de erro com diferentes formatos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198" y="1345324"/>
                <a:ext cx="4155601" cy="5512677"/>
              </a:xfrm>
            </p:spPr>
            <p:txBody>
              <a:bodyPr>
                <a:normAutofit fontScale="85000" lnSpcReduction="20000"/>
              </a:bodyPr>
              <a:lstStyle/>
              <a:p>
                <a:pPr marL="285750" indent="-285750"/>
                <a:r>
                  <a:rPr lang="pt-BR" b="1" dirty="0" smtClean="0"/>
                  <a:t>Coluna 1</a:t>
                </a:r>
                <a:r>
                  <a:rPr lang="pt-BR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tem intervalo de variação maior do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. Portanto, o </a:t>
                </a:r>
                <a:r>
                  <a:rPr lang="pt-BR" b="1" i="1" dirty="0"/>
                  <a:t>peso</a:t>
                </a:r>
                <a:r>
                  <a:rPr lang="pt-BR" dirty="0"/>
                  <a:t> da variação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 no </a:t>
                </a:r>
                <a:r>
                  <a:rPr lang="pt-BR" b="1" i="1" dirty="0"/>
                  <a:t>erro</a:t>
                </a:r>
                <a:r>
                  <a:rPr lang="pt-BR" dirty="0"/>
                  <a:t> é maior, ou seja, o erro varia mais rapidamente com variações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, resultando num </a:t>
                </a:r>
                <a:r>
                  <a:rPr lang="pt-BR" b="1" i="1" dirty="0"/>
                  <a:t>vale</a:t>
                </a:r>
                <a:r>
                  <a:rPr lang="pt-BR" dirty="0"/>
                  <a:t>.</a:t>
                </a:r>
              </a:p>
              <a:p>
                <a:pPr marL="285750" indent="-285750"/>
                <a:r>
                  <a:rPr lang="pt-BR" b="1" dirty="0" smtClean="0"/>
                  <a:t>Coluna 2</a:t>
                </a:r>
                <a:r>
                  <a:rPr lang="pt-BR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 </a:t>
                </a:r>
                <a:r>
                  <a:rPr lang="pt-BR" dirty="0"/>
                  <a:t>tem </a:t>
                </a:r>
                <a:r>
                  <a:rPr lang="pt-BR" dirty="0" smtClean="0"/>
                  <a:t>intervalo </a:t>
                </a:r>
                <a:r>
                  <a:rPr lang="pt-BR" dirty="0"/>
                  <a:t>de variação maior do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. Então, </a:t>
                </a:r>
                <a:r>
                  <a:rPr lang="pt-BR" dirty="0"/>
                  <a:t>o </a:t>
                </a:r>
                <a:r>
                  <a:rPr lang="pt-BR" b="1" i="1" dirty="0"/>
                  <a:t>peso</a:t>
                </a:r>
                <a:r>
                  <a:rPr lang="pt-BR" dirty="0"/>
                  <a:t> da variação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 no erro é </a:t>
                </a:r>
                <a:r>
                  <a:rPr lang="pt-BR" dirty="0" smtClean="0"/>
                  <a:t>maior, resultando em um vale.</a:t>
                </a:r>
              </a:p>
              <a:p>
                <a:pPr marL="285750" indent="-285750"/>
                <a:r>
                  <a:rPr lang="pt-BR" b="1" dirty="0" smtClean="0"/>
                  <a:t>Coluna 3</a:t>
                </a:r>
                <a:r>
                  <a:rPr lang="pt-BR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 têm intervalos semelhantes, então, a variação tanto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 quanto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/>
                  <a:t> tem </a:t>
                </a:r>
                <a:r>
                  <a:rPr lang="pt-BR" b="1" i="1" dirty="0"/>
                  <a:t>pesos</a:t>
                </a:r>
                <a:r>
                  <a:rPr lang="pt-BR" dirty="0"/>
                  <a:t> semelhante na variação do erro (tigela</a:t>
                </a:r>
                <a:r>
                  <a:rPr lang="pt-BR" dirty="0" smtClean="0"/>
                  <a:t>).</a:t>
                </a:r>
                <a:endParaRPr lang="pt-BR" dirty="0"/>
              </a:p>
            </p:txBody>
          </p:sp>
        </mc:Choice>
        <mc:Fallback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345324"/>
                <a:ext cx="4155601" cy="5512677"/>
              </a:xfrm>
              <a:blipFill rotWithShape="0">
                <a:blip r:embed="rId3"/>
                <a:stretch>
                  <a:fillRect l="-1906" t="-2544" r="-192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" t="1716" r="1171" b="1832"/>
          <a:stretch/>
        </p:blipFill>
        <p:spPr>
          <a:xfrm>
            <a:off x="5033967" y="1201371"/>
            <a:ext cx="2141710" cy="138779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" t="24715" r="2286" b="7657"/>
          <a:stretch/>
        </p:blipFill>
        <p:spPr>
          <a:xfrm>
            <a:off x="4975696" y="2637694"/>
            <a:ext cx="2258251" cy="1534511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5173859" y="1249850"/>
            <a:ext cx="979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 smtClean="0"/>
              <a:t>Histograma dos atributos</a:t>
            </a:r>
            <a:endParaRPr lang="pt-BR" sz="10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5442446" y="2588004"/>
            <a:ext cx="742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 smtClean="0"/>
              <a:t>Superfície de erro</a:t>
            </a:r>
            <a:endParaRPr lang="pt-BR" sz="1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7"/>
              <p:cNvSpPr/>
              <p:nvPr/>
            </p:nvSpPr>
            <p:spPr>
              <a:xfrm>
                <a:off x="4918248" y="6396336"/>
                <a:ext cx="237314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200" b="0" i="0" smtClean="0"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pt-BR" sz="1200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2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2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120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2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20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200" dirty="0"/>
              </a:p>
            </p:txBody>
          </p:sp>
        </mc:Choice>
        <mc:Fallback>
          <p:sp>
            <p:nvSpPr>
              <p:cNvPr id="17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248" y="6396336"/>
                <a:ext cx="2373146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" t="4009" r="1326" b="1743"/>
          <a:stretch/>
        </p:blipFill>
        <p:spPr>
          <a:xfrm>
            <a:off x="4918248" y="4220738"/>
            <a:ext cx="2373146" cy="223691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/>
              <p:cNvSpPr/>
              <p:nvPr/>
            </p:nvSpPr>
            <p:spPr>
              <a:xfrm>
                <a:off x="7387717" y="6396336"/>
                <a:ext cx="23789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2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1200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2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2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200">
                          <a:latin typeface="Cambria Math" panose="02040503050406030204" pitchFamily="18" charset="0"/>
                        </a:rPr>
                        <m:t>2∗</m:t>
                      </m:r>
                      <m:r>
                        <m:rPr>
                          <m:sty m:val="p"/>
                        </m:rPr>
                        <a:rPr lang="pt-BR" sz="120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2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20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200" dirty="0"/>
              </a:p>
            </p:txBody>
          </p:sp>
        </mc:Choice>
        <mc:Fallback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7717" y="6396336"/>
                <a:ext cx="2378900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/>
              <p:cNvSpPr/>
              <p:nvPr/>
            </p:nvSpPr>
            <p:spPr>
              <a:xfrm>
                <a:off x="9806785" y="6396335"/>
                <a:ext cx="237299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200" b="0" i="0" smtClean="0"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pt-BR" sz="1200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2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2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200">
                          <a:latin typeface="Cambria Math" panose="02040503050406030204" pitchFamily="18" charset="0"/>
                        </a:rPr>
                        <m:t>2∗</m:t>
                      </m:r>
                      <m:r>
                        <m:rPr>
                          <m:sty m:val="p"/>
                        </m:rPr>
                        <a:rPr lang="pt-BR" sz="120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2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120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200" dirty="0"/>
              </a:p>
            </p:txBody>
          </p:sp>
        </mc:Choice>
        <mc:Fallback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785" y="6396335"/>
                <a:ext cx="2372994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" t="1190" r="732" b="2024"/>
          <a:stretch/>
        </p:blipFill>
        <p:spPr>
          <a:xfrm>
            <a:off x="7451921" y="1202528"/>
            <a:ext cx="2137328" cy="1386633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" t="25241" r="2756" b="7736"/>
          <a:stretch/>
        </p:blipFill>
        <p:spPr>
          <a:xfrm>
            <a:off x="7387717" y="2633914"/>
            <a:ext cx="2265736" cy="1538291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" t="4046" r="1256" b="1816"/>
          <a:stretch/>
        </p:blipFill>
        <p:spPr>
          <a:xfrm>
            <a:off x="7387717" y="4219339"/>
            <a:ext cx="2378901" cy="2239707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" t="2076" r="733" b="2473"/>
          <a:stretch/>
        </p:blipFill>
        <p:spPr>
          <a:xfrm>
            <a:off x="9892704" y="1201371"/>
            <a:ext cx="2201159" cy="1386633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" t="25135" r="2466" b="7712"/>
          <a:stretch/>
        </p:blipFill>
        <p:spPr>
          <a:xfrm>
            <a:off x="9859681" y="2633913"/>
            <a:ext cx="2267204" cy="1538291"/>
          </a:xfrm>
          <a:prstGeom prst="rect">
            <a:avLst/>
          </a:prstGeom>
        </p:spPr>
      </p:pic>
      <p:pic>
        <p:nvPicPr>
          <p:cNvPr id="31" name="Imagem 30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" t="4072" r="1289" b="1546"/>
          <a:stretch/>
        </p:blipFill>
        <p:spPr>
          <a:xfrm>
            <a:off x="9806786" y="4220110"/>
            <a:ext cx="2372993" cy="2238164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5269279" y="4219339"/>
            <a:ext cx="826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 smtClean="0"/>
              <a:t>Superfície de contorno</a:t>
            </a:r>
            <a:endParaRPr lang="pt-BR" sz="1000" dirty="0"/>
          </a:p>
        </p:txBody>
      </p:sp>
      <p:sp>
        <p:nvSpPr>
          <p:cNvPr id="33" name="Rectangle 23"/>
          <p:cNvSpPr/>
          <p:nvPr/>
        </p:nvSpPr>
        <p:spPr>
          <a:xfrm>
            <a:off x="275479" y="6497722"/>
            <a:ext cx="4642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00B0F0"/>
                </a:solidFill>
                <a:hlinkClick r:id="rId16"/>
              </a:rPr>
              <a:t>Exemplo: formatos_diferentes_da_superfície_de_erro.ipynb</a:t>
            </a:r>
            <a:endParaRPr lang="pt-BR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01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4585"/>
          </a:xfrm>
        </p:spPr>
        <p:txBody>
          <a:bodyPr/>
          <a:lstStyle/>
          <a:p>
            <a:r>
              <a:rPr lang="pt-BR" dirty="0"/>
              <a:t>Desvantagens da forma fechada (Eq. Normal)</a:t>
            </a:r>
            <a:endParaRPr lang="nl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765738"/>
                <a:ext cx="10954408" cy="509226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b="1" dirty="0"/>
                  <a:t>Alta complexidade computacional</a:t>
                </a:r>
                <a:r>
                  <a:rPr lang="pt-BR" dirty="0"/>
                  <a:t>: a solução da </a:t>
                </a:r>
                <a:r>
                  <a:rPr lang="pt-BR" b="1" i="1" dirty="0"/>
                  <a:t>equação normal</a:t>
                </a:r>
                <a:r>
                  <a:rPr lang="pt-BR" dirty="0"/>
                  <a:t> envolve o cálculo da inversa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, o qual tem complexidade computacional que varia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, onde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 smtClean="0"/>
                  <a:t> é o número de atributos. </a:t>
                </a:r>
                <a:endParaRPr lang="pt-BR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/>
                  <a:t>Exemplo</a:t>
                </a:r>
                <a:r>
                  <a:rPr lang="pt-BR" dirty="0"/>
                  <a:t>: Se o número de </a:t>
                </a:r>
                <a:r>
                  <a:rPr lang="pt-BR" b="1" i="1" dirty="0"/>
                  <a:t>atributos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/>
                  <a:t>,</a:t>
                </a:r>
                <a:r>
                  <a:rPr lang="pt-BR" b="1" i="1" dirty="0"/>
                  <a:t> </a:t>
                </a:r>
                <a:r>
                  <a:rPr lang="pt-BR" dirty="0"/>
                  <a:t>dobrar, o tempo para cálculo aumenta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=5.3</m:t>
                    </m:r>
                  </m:oMath>
                </a14:m>
                <a:r>
                  <a:rPr lang="pt-BR" dirty="0"/>
                  <a:t>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pt-BR" dirty="0"/>
                  <a:t> vezes.</a:t>
                </a:r>
              </a:p>
              <a:p>
                <a:r>
                  <a:rPr lang="pt-BR" dirty="0"/>
                  <a:t>Dependendo do número de </a:t>
                </a:r>
                <a:r>
                  <a:rPr lang="pt-BR" b="1" i="1" dirty="0"/>
                  <a:t>exemplos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, e de </a:t>
                </a:r>
                <a:r>
                  <a:rPr lang="pt-BR" b="1" i="1" dirty="0"/>
                  <a:t>atributos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, a matriz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pode consumir muita memória.</a:t>
                </a:r>
              </a:p>
              <a:p>
                <a:r>
                  <a:rPr lang="pt-BR" b="1" dirty="0">
                    <a:solidFill>
                      <a:srgbClr val="FF0000"/>
                    </a:solidFill>
                  </a:rPr>
                  <a:t>Portanto, essa abordagem não é escalonável!</a:t>
                </a:r>
              </a:p>
              <a:p>
                <a:r>
                  <a:rPr lang="pt-BR" dirty="0"/>
                  <a:t>Adicionalmente, para irmos além dos modelos lineares (i.e., modelos </a:t>
                </a:r>
                <a:r>
                  <a:rPr lang="pt-BR" dirty="0" smtClean="0"/>
                  <a:t>não-lineares </a:t>
                </a:r>
                <a:r>
                  <a:rPr lang="pt-BR" dirty="0"/>
                  <a:t>como classificadores e redes </a:t>
                </a:r>
                <a:r>
                  <a:rPr lang="pt-BR" dirty="0" smtClean="0"/>
                  <a:t>neurais) </a:t>
                </a:r>
                <a:r>
                  <a:rPr lang="pt-BR" dirty="0"/>
                  <a:t>precisamos lidar com o fato de que não </a:t>
                </a:r>
                <a:r>
                  <a:rPr lang="pt-BR" dirty="0" smtClean="0"/>
                  <a:t>existem </a:t>
                </a:r>
                <a:r>
                  <a:rPr lang="pt-BR" dirty="0"/>
                  <a:t>formas fechadas como a </a:t>
                </a:r>
                <a:r>
                  <a:rPr lang="pt-BR" b="1" dirty="0"/>
                  <a:t>equação normal</a:t>
                </a:r>
                <a:r>
                  <a:rPr lang="pt-BR" dirty="0"/>
                  <a:t>.</a:t>
                </a:r>
              </a:p>
              <a:p>
                <a:r>
                  <a:rPr lang="pt-BR" b="1" dirty="0"/>
                  <a:t>Solução</a:t>
                </a:r>
                <a:r>
                  <a:rPr lang="pt-BR" dirty="0"/>
                  <a:t>: abordagens </a:t>
                </a:r>
                <a:r>
                  <a:rPr lang="pt-BR" dirty="0" smtClean="0"/>
                  <a:t>iterativas.</a:t>
                </a:r>
                <a:endParaRPr lang="pt-BR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São </a:t>
                </a:r>
                <a:r>
                  <a:rPr lang="pt-BR" dirty="0"/>
                  <a:t>métodos que “</a:t>
                </a:r>
                <a:r>
                  <a:rPr lang="pt-BR" b="1" i="1" dirty="0"/>
                  <a:t>procuram</a:t>
                </a:r>
                <a:r>
                  <a:rPr lang="pt-BR" dirty="0"/>
                  <a:t>” de forma iterativa os pesos ótimos no espaço de </a:t>
                </a:r>
                <a:r>
                  <a:rPr lang="pt-BR" dirty="0" smtClean="0"/>
                  <a:t>soluções</a:t>
                </a:r>
                <a:r>
                  <a:rPr lang="pt-BR" dirty="0" smtClean="0"/>
                  <a:t>.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pt-BR" b="1" i="1" dirty="0"/>
                  <a:t>E</a:t>
                </a:r>
                <a:r>
                  <a:rPr lang="pt-BR" b="1" i="1" dirty="0" smtClean="0"/>
                  <a:t>spaço </a:t>
                </a:r>
                <a:r>
                  <a:rPr lang="pt-BR" b="1" i="1" dirty="0"/>
                  <a:t>de soluções </a:t>
                </a:r>
                <a:r>
                  <a:rPr lang="pt-BR" dirty="0" smtClean="0"/>
                  <a:t>é um outro nome para a </a:t>
                </a:r>
                <a:r>
                  <a:rPr lang="pt-BR" b="1" i="1" dirty="0" smtClean="0"/>
                  <a:t>superfície de erro</a:t>
                </a:r>
                <a:r>
                  <a:rPr lang="pt-BR" dirty="0" smtClean="0"/>
                  <a:t>.</a:t>
                </a:r>
                <a:endParaRPr lang="pt-BR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Por exemplo, o algoritmo do </a:t>
                </a:r>
                <a:r>
                  <a:rPr lang="pt-BR" b="1" i="1" dirty="0"/>
                  <a:t>gradiente descendente</a:t>
                </a:r>
                <a:r>
                  <a:rPr lang="pt-BR" dirty="0"/>
                  <a:t>, o qual veremos a seguir</a:t>
                </a:r>
                <a:r>
                  <a:rPr lang="pt-BR" dirty="0" smtClean="0"/>
                  <a:t>.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pt-BR" dirty="0" smtClean="0"/>
                  <a:t>O algoritmo busca pelo ponto mais baixo da superfície de erro.</a:t>
                </a:r>
                <a:endParaRPr lang="pt-BR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765738"/>
                <a:ext cx="10954408" cy="5092262"/>
              </a:xfrm>
              <a:blipFill rotWithShape="0">
                <a:blip r:embed="rId3"/>
                <a:stretch>
                  <a:fillRect l="-835" t="-3114" r="-1169" b="-13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879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Tarefas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1059511" cy="4589243"/>
          </a:xfrm>
        </p:spPr>
        <p:txBody>
          <a:bodyPr/>
          <a:lstStyle/>
          <a:p>
            <a:r>
              <a:rPr lang="pt-BR" b="1" dirty="0"/>
              <a:t>Quiz</a:t>
            </a:r>
            <a:r>
              <a:rPr lang="pt-BR" dirty="0"/>
              <a:t>: “</a:t>
            </a:r>
            <a:r>
              <a:rPr lang="pt-BR" i="1" dirty="0"/>
              <a:t>T319 - Quiz - Regressão: Parte I</a:t>
            </a:r>
            <a:r>
              <a:rPr lang="pt-BR" dirty="0"/>
              <a:t>” que se encontra no MS Teams.</a:t>
            </a:r>
          </a:p>
          <a:p>
            <a:r>
              <a:rPr lang="pt-BR" b="1" dirty="0"/>
              <a:t>Exercício Prático</a:t>
            </a:r>
            <a:r>
              <a:rPr lang="pt-BR" dirty="0"/>
              <a:t>: </a:t>
            </a:r>
            <a:r>
              <a:rPr lang="pt-BR" b="1" dirty="0">
                <a:hlinkClick r:id="rId3"/>
              </a:rPr>
              <a:t>Laboratório #2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Pode ser acessado através do link acima (Google </a:t>
            </a:r>
            <a:r>
              <a:rPr lang="pt-BR" dirty="0" err="1"/>
              <a:t>Colab</a:t>
            </a:r>
            <a:r>
              <a:rPr lang="pt-BR" dirty="0"/>
              <a:t>) ou no GitHub</a:t>
            </a:r>
            <a:r>
              <a:rPr lang="pt-BR" dirty="0" smtClean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Vídeo explicando o laboratório </a:t>
            </a:r>
            <a:r>
              <a:rPr lang="pt-BR" dirty="0" smtClean="0"/>
              <a:t>#2: </a:t>
            </a:r>
            <a:r>
              <a:rPr lang="pt-BR" dirty="0"/>
              <a:t>Arquivos -&gt; </a:t>
            </a:r>
            <a:r>
              <a:rPr lang="pt-BR" dirty="0" smtClean="0"/>
              <a:t>Material de Aula -&gt; </a:t>
            </a:r>
            <a:r>
              <a:rPr lang="pt-BR" dirty="0"/>
              <a:t>Laboratório </a:t>
            </a:r>
            <a:r>
              <a:rPr lang="pt-BR" dirty="0" smtClean="0"/>
              <a:t>#</a:t>
            </a:r>
            <a:r>
              <a:rPr lang="pt-BR" dirty="0"/>
              <a:t>2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Se atentem aos prazos de entrega.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4"/>
              </a:rPr>
              <a:t>Instruções para resolução e entrega dos laboratórios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rgbClr val="FF0000"/>
                </a:solidFill>
              </a:rPr>
              <a:t>Laboratórios podem ser resolvidos em grupo, mas as entregas devem ser individuais.</a:t>
            </a:r>
          </a:p>
        </p:txBody>
      </p:sp>
    </p:spTree>
    <p:extLst>
      <p:ext uri="{BB962C8B-B14F-4D97-AF65-F5344CB8AC3E}">
        <p14:creationId xmlns:p14="http://schemas.microsoft.com/office/powerpoint/2010/main" val="994846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309872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achine learning error surface meme funn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472" y="271661"/>
            <a:ext cx="3615408" cy="346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achine learning error surface meme funn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" y="271661"/>
            <a:ext cx="2070957" cy="378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achine learning error surface meme funn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63" y="4376937"/>
            <a:ext cx="3657918" cy="205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achine learning error surface meme funn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206" y="271661"/>
            <a:ext cx="3455035" cy="344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achine learning error surface meme funn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730" y="3733874"/>
            <a:ext cx="3727988" cy="299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machine learning error surface meme funn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38" y="4163576"/>
            <a:ext cx="2450658" cy="245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579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47" y="3374955"/>
            <a:ext cx="2224946" cy="14816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964" y="3382832"/>
            <a:ext cx="1965031" cy="14737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821" y="3374237"/>
            <a:ext cx="2620040" cy="1473773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7847" y="1654206"/>
            <a:ext cx="10515600" cy="1073439"/>
          </a:xfrm>
        </p:spPr>
        <p:txBody>
          <a:bodyPr>
            <a:normAutofit/>
          </a:bodyPr>
          <a:lstStyle/>
          <a:p>
            <a:r>
              <a:rPr lang="pt-BR" b="1" dirty="0"/>
              <a:t>Exemplo 1</a:t>
            </a:r>
            <a:r>
              <a:rPr lang="pt-BR" dirty="0"/>
              <a:t>: Estimar o preço de casas.</a:t>
            </a:r>
          </a:p>
          <a:p>
            <a:r>
              <a:rPr lang="pt-BR" b="1" dirty="0"/>
              <a:t>Exemplo 2</a:t>
            </a:r>
            <a:r>
              <a:rPr lang="pt-BR" dirty="0"/>
              <a:t>: Estimar as vendas de sorvete.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734291" y="5688011"/>
                <a:ext cx="11053616" cy="10734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dirty="0" smtClean="0"/>
                  <a:t>Podemos encontrar uma relação matemática,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, </a:t>
                </a:r>
                <a:r>
                  <a:rPr lang="pt-BR" dirty="0"/>
                  <a:t>entre a área, localização, n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dirty="0"/>
                  <a:t> de quartos de uma casa e seu valor? </a:t>
                </a:r>
              </a:p>
              <a:p>
                <a:r>
                  <a:rPr lang="pt-BR" dirty="0"/>
                  <a:t>Ou entre a temperatura e a quantidade de sorvetes vendidos?</a:t>
                </a:r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91" y="5688011"/>
                <a:ext cx="11053616" cy="1073439"/>
              </a:xfrm>
              <a:prstGeom prst="rect">
                <a:avLst/>
              </a:prstGeom>
              <a:blipFill rotWithShape="0">
                <a:blip r:embed="rId6"/>
                <a:stretch>
                  <a:fillRect l="-827" t="-14205" b="-147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425219" y="5009292"/>
            <a:ext cx="242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R$ 1.000.000,00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97978" y="5029372"/>
            <a:ext cx="2143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R$ 200.000,00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87153" y="5029373"/>
            <a:ext cx="2858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FF0000"/>
                </a:solidFill>
              </a:rPr>
              <a:t>???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393501" y="3004905"/>
                <a:ext cx="8938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500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501" y="3004905"/>
                <a:ext cx="893899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6164"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681533" y="2998079"/>
                <a:ext cx="7768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70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533" y="2998079"/>
                <a:ext cx="776879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7087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26015" y="2995006"/>
                <a:ext cx="8938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200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015" y="2995006"/>
                <a:ext cx="893899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5442"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catterplot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5" r="2762" b="-1"/>
          <a:stretch/>
        </p:blipFill>
        <p:spPr bwMode="auto">
          <a:xfrm>
            <a:off x="7799777" y="2559660"/>
            <a:ext cx="4302223" cy="310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02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3847"/>
          </a:xfrm>
        </p:spPr>
        <p:txBody>
          <a:bodyPr/>
          <a:lstStyle/>
          <a:p>
            <a:r>
              <a:rPr lang="pt-BR" dirty="0"/>
              <a:t>Regressão 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04790"/>
                <a:ext cx="7768771" cy="5153209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dirty="0"/>
                  <a:t>É um dos mais antigos e conhecidos algoritmos de aprendizado de máquina.</a:t>
                </a:r>
              </a:p>
              <a:p>
                <a:r>
                  <a:rPr lang="pt-BR" dirty="0"/>
                  <a:t>Vai nos dar várias </a:t>
                </a:r>
                <a:r>
                  <a:rPr lang="pt-BR" b="1" i="1" dirty="0"/>
                  <a:t>intuições</a:t>
                </a:r>
                <a:r>
                  <a:rPr lang="pt-BR" dirty="0"/>
                  <a:t> importantes para o </a:t>
                </a:r>
                <a:r>
                  <a:rPr lang="pt-BR" b="1" i="1" dirty="0"/>
                  <a:t>entendimento</a:t>
                </a:r>
                <a:r>
                  <a:rPr lang="pt-BR" dirty="0"/>
                  <a:t> de outros </a:t>
                </a:r>
                <a:r>
                  <a:rPr lang="pt-BR" b="1" i="1" dirty="0"/>
                  <a:t>algoritmos mais complexos</a:t>
                </a:r>
                <a:r>
                  <a:rPr lang="pt-BR" dirty="0"/>
                  <a:t>, como, por exemplo, </a:t>
                </a:r>
                <a:r>
                  <a:rPr lang="pt-BR" b="1" i="1" dirty="0"/>
                  <a:t>classificadores</a:t>
                </a:r>
                <a:r>
                  <a:rPr lang="pt-BR" dirty="0"/>
                  <a:t> e </a:t>
                </a:r>
                <a:r>
                  <a:rPr lang="pt-BR" b="1" i="1" dirty="0"/>
                  <a:t>redes neurais</a:t>
                </a:r>
                <a:r>
                  <a:rPr lang="pt-BR" dirty="0"/>
                  <a:t>.</a:t>
                </a:r>
              </a:p>
              <a:p>
                <a:r>
                  <a:rPr lang="pt-BR" b="1" dirty="0"/>
                  <a:t>Objetivo</a:t>
                </a:r>
                <a:r>
                  <a:rPr lang="pt-BR" dirty="0"/>
                  <a:t>: encontrar uma função,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que </a:t>
                </a:r>
                <a:r>
                  <a:rPr lang="pt-BR" b="1" i="1" dirty="0"/>
                  <a:t>mapeie</a:t>
                </a:r>
                <a:r>
                  <a:rPr lang="pt-BR" dirty="0"/>
                  <a:t>, de </a:t>
                </a:r>
                <a:r>
                  <a:rPr lang="pt-BR" b="1" i="1" dirty="0"/>
                  <a:t>forma ótima</a:t>
                </a:r>
                <a:r>
                  <a:rPr lang="pt-BR" dirty="0"/>
                  <a:t>, os </a:t>
                </a:r>
                <a:r>
                  <a:rPr lang="pt-BR" b="1" i="1" dirty="0"/>
                  <a:t>atributos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, em uma variável de saída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de tal forma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seja uma boa aproximação da </a:t>
                </a:r>
                <a:r>
                  <a:rPr lang="pt-BR" b="1" i="1" dirty="0"/>
                  <a:t>função verdadeira </a:t>
                </a:r>
                <a:r>
                  <a:rPr lang="pt-BR" dirty="0"/>
                  <a:t>ou</a:t>
                </a:r>
                <a:r>
                  <a:rPr lang="pt-BR" b="1" i="1" dirty="0"/>
                  <a:t> objetivo</a:t>
                </a:r>
                <a:r>
                  <a:rPr lang="pt-BR" dirty="0"/>
                  <a:t>,</a:t>
                </a:r>
                <a:r>
                  <a:rPr lang="pt-B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é muitas vezes </a:t>
                </a:r>
                <a:r>
                  <a:rPr lang="pt-BR" b="1" i="1" dirty="0"/>
                  <a:t>desconhecida</a:t>
                </a:r>
                <a:r>
                  <a:rPr lang="pt-BR" dirty="0"/>
                  <a:t> e temos acesso apenas a </a:t>
                </a:r>
                <a:r>
                  <a:rPr lang="pt-BR" b="1" i="1" dirty="0"/>
                  <a:t>observações ruidosas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Regressão também é conhecida como </a:t>
                </a:r>
                <a:r>
                  <a:rPr lang="pt-BR" b="1" i="1" dirty="0"/>
                  <a:t>aproximação de funções</a:t>
                </a:r>
                <a:r>
                  <a:rPr lang="pt-BR" dirty="0"/>
                  <a:t> ou </a:t>
                </a:r>
                <a:r>
                  <a:rPr lang="pt-BR" b="1" i="1" dirty="0"/>
                  <a:t>ajuste de curvas</a:t>
                </a:r>
                <a:r>
                  <a:rPr lang="pt-BR" dirty="0"/>
                  <a:t>.</a:t>
                </a:r>
              </a:p>
              <a:p>
                <a:r>
                  <a:rPr lang="pt-BR" dirty="0">
                    <a:solidFill>
                      <a:srgbClr val="0070C0"/>
                    </a:solidFill>
                  </a:rPr>
                  <a:t>Como encontramos uma função,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>
                    <a:solidFill>
                      <a:srgbClr val="0070C0"/>
                    </a:solidFill>
                  </a:rPr>
                  <a:t>, que </a:t>
                </a:r>
                <a:r>
                  <a:rPr lang="pt-BR" b="1" i="1" dirty="0">
                    <a:solidFill>
                      <a:srgbClr val="0070C0"/>
                    </a:solidFill>
                  </a:rPr>
                  <a:t>aproxime</a:t>
                </a:r>
                <a:r>
                  <a:rPr lang="pt-BR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>
                    <a:solidFill>
                      <a:srgbClr val="0070C0"/>
                    </a:solidFill>
                  </a:rPr>
                  <a:t> de forma ótima a partir de dados ruidosos?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04790"/>
                <a:ext cx="7768771" cy="5153209"/>
              </a:xfrm>
              <a:blipFill rotWithShape="0">
                <a:blip r:embed="rId3"/>
                <a:stretch>
                  <a:fillRect l="-1256" t="-3077" r="-21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708572" y="4888416"/>
                <a:ext cx="3450112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000" dirty="0"/>
                  <a:t>Temos </a:t>
                </a:r>
                <a14:m>
                  <m:oMath xmlns:m="http://schemas.openxmlformats.org/officeDocument/2006/math">
                    <m:r>
                      <a:rPr lang="pt-BR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sz="2000" dirty="0"/>
                  <a:t> (atributos) e </a:t>
                </a:r>
                <a14:m>
                  <m:oMath xmlns:m="http://schemas.openxmlformats.org/officeDocument/2006/math">
                    <m:r>
                      <a:rPr lang="pt-BR" sz="20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sz="2000" dirty="0"/>
                  <a:t> (rótulos) e queremos encontrar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pt-B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sz="2000" dirty="0"/>
                  <a:t>.</a:t>
                </a:r>
              </a:p>
              <a:p>
                <a:pPr algn="ctr"/>
                <a:r>
                  <a:rPr lang="pt-BR" sz="2000" b="1" dirty="0">
                    <a:solidFill>
                      <a:srgbClr val="FF0000"/>
                    </a:solidFill>
                  </a:rPr>
                  <a:t>Que tipo de aprendizado?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572" y="4888416"/>
                <a:ext cx="3450112" cy="1323439"/>
              </a:xfrm>
              <a:prstGeom prst="rect">
                <a:avLst/>
              </a:prstGeom>
              <a:blipFill rotWithShape="0">
                <a:blip r:embed="rId4"/>
                <a:stretch>
                  <a:fillRect l="-1767" t="-2765" r="-2650" b="-7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5" t="8953" r="9524" b="1364"/>
          <a:stretch/>
        </p:blipFill>
        <p:spPr>
          <a:xfrm>
            <a:off x="8606971" y="2441198"/>
            <a:ext cx="3551713" cy="244721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10074482" y="1704791"/>
            <a:ext cx="308345" cy="16766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9816770" y="1204409"/>
            <a:ext cx="11321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/>
              <a:t>Observações ruidosas.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10765310" y="2359864"/>
            <a:ext cx="482598" cy="11014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0640539" y="1864457"/>
                <a:ext cx="132854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dirty="0"/>
                  <a:t>Função objetivo, </a:t>
                </a:r>
                <a14:m>
                  <m:oMath xmlns:m="http://schemas.openxmlformats.org/officeDocument/2006/math">
                    <m:r>
                      <a:rPr lang="pt-B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sz="1400" dirty="0"/>
                  <a:t>.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0539" y="1864457"/>
                <a:ext cx="1328548" cy="523220"/>
              </a:xfrm>
              <a:prstGeom prst="rect">
                <a:avLst/>
              </a:prstGeom>
              <a:blipFill rotWithShape="0">
                <a:blip r:embed="rId6"/>
                <a:stretch>
                  <a:fillRect t="-2326" b="-104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ector de seta reta 6"/>
          <p:cNvCxnSpPr/>
          <p:nvPr/>
        </p:nvCxnSpPr>
        <p:spPr>
          <a:xfrm flipV="1">
            <a:off x="7915564" y="4350327"/>
            <a:ext cx="793008" cy="4064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720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5DC745-C86C-4971-B0AF-00EE88E9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2746"/>
          </a:xfrm>
        </p:spPr>
        <p:txBody>
          <a:bodyPr/>
          <a:lstStyle/>
          <a:p>
            <a:r>
              <a:rPr lang="pt-BR" dirty="0"/>
              <a:t>Regressão 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AF130550-3E6D-44FC-BB82-8D9766374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552353"/>
                <a:ext cx="8352294" cy="530564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b="1" dirty="0" smtClean="0"/>
                  <a:t>Qual forma deve ter a função </a:t>
                </a:r>
                <a14:m>
                  <m:oMath xmlns:m="http://schemas.openxmlformats.org/officeDocument/2006/math">
                    <m:r>
                      <a:rPr lang="pt-BR" b="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? Os modelos mais simples são: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Com apenas um atributo,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é uma reta,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Com dois atributos,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é uma superfície 2D (ou seja, um plano),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E assim por diante.</a:t>
                </a:r>
              </a:p>
              <a:p>
                <a:r>
                  <a:rPr lang="pt-BR" b="1" dirty="0"/>
                  <a:t>Modelo geral</a:t>
                </a:r>
                <a:r>
                  <a:rPr lang="pt-BR" dirty="0"/>
                  <a:t>: equação de um </a:t>
                </a:r>
                <a:r>
                  <a:rPr lang="pt-BR" b="1" i="1" dirty="0"/>
                  <a:t>hiperplano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Existem outros modelos, os quais veremos mais adiante.</a:t>
                </a:r>
              </a:p>
              <a:p>
                <a:r>
                  <a:rPr lang="pt-BR" dirty="0"/>
                  <a:t>Na literatura, a função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é chamada de </a:t>
                </a:r>
                <a:r>
                  <a:rPr lang="pt-BR" b="1" i="1" dirty="0"/>
                  <a:t>função</a:t>
                </a:r>
                <a:r>
                  <a:rPr lang="pt-BR" dirty="0"/>
                  <a:t> </a:t>
                </a:r>
                <a:r>
                  <a:rPr lang="pt-BR" b="1" i="1" dirty="0"/>
                  <a:t>hipótese</a:t>
                </a:r>
                <a:r>
                  <a:rPr lang="pt-BR" dirty="0"/>
                  <a:t>, pois é uma das </a:t>
                </a:r>
                <a:r>
                  <a:rPr lang="pt-BR" b="1" i="1" dirty="0"/>
                  <a:t>possíveis soluções </a:t>
                </a:r>
                <a:r>
                  <a:rPr lang="pt-BR" dirty="0"/>
                  <a:t>encontradas no </a:t>
                </a:r>
                <a:r>
                  <a:rPr lang="pt-BR" b="1" i="1" dirty="0"/>
                  <a:t>espaço de hipóteses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pt-BR" dirty="0"/>
                  <a:t>, para aproximar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>
                    <a:latin typeface="Cambria Math" panose="02040503050406030204" pitchFamily="18" charset="0"/>
                  </a:rPr>
                  <a:t>.</a:t>
                </a:r>
              </a:p>
              <a:p>
                <a:r>
                  <a:rPr lang="pt-BR" b="1" dirty="0"/>
                  <a:t>Espaço de hipóteses</a:t>
                </a:r>
                <a:r>
                  <a:rPr lang="pt-BR" dirty="0"/>
                  <a:t>: é conjunto de todas as possíveis </a:t>
                </a:r>
                <a:r>
                  <a:rPr lang="pt-BR" b="1" i="1" dirty="0"/>
                  <a:t>funções hipótese</a:t>
                </a:r>
                <a:r>
                  <a:rPr lang="pt-BR" dirty="0"/>
                  <a:t>.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Superfície formada por todos os possíveis valores dos parâmetros,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dirty="0"/>
                  <a:t> quando substituídos em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F130550-3E6D-44FC-BB82-8D9766374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552353"/>
                <a:ext cx="8352294" cy="5305647"/>
              </a:xfrm>
              <a:blipFill rotWithShape="0">
                <a:blip r:embed="rId3"/>
                <a:stretch>
                  <a:fillRect l="-1168" t="-2989" r="-657" b="-2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8" t="17073" r="13012" b="8775"/>
          <a:stretch/>
        </p:blipFill>
        <p:spPr>
          <a:xfrm>
            <a:off x="9190495" y="4074793"/>
            <a:ext cx="2876486" cy="25595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1" t="11423" r="9569" b="2419"/>
          <a:stretch/>
        </p:blipFill>
        <p:spPr>
          <a:xfrm>
            <a:off x="9190495" y="1195085"/>
            <a:ext cx="2876486" cy="21333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9190495" y="3702887"/>
                <a:ext cx="28764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495" y="3702887"/>
                <a:ext cx="2876486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9190495" y="834999"/>
                <a:ext cx="287648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495" y="834999"/>
                <a:ext cx="2876485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5198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5DC745-C86C-4971-B0AF-00EE88E9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2231"/>
          </a:xfrm>
        </p:spPr>
        <p:txBody>
          <a:bodyPr/>
          <a:lstStyle/>
          <a:p>
            <a:r>
              <a:rPr lang="pt-BR" dirty="0"/>
              <a:t>Regressão 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AF130550-3E6D-44FC-BB82-8D9766374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1214"/>
                <a:ext cx="11140440" cy="530678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dirty="0" smtClean="0"/>
                  <a:t>Agora que temos uma forma para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podemos refinar o objetivo da regressão um pouco mais.</a:t>
                </a:r>
              </a:p>
              <a:p>
                <a:r>
                  <a:rPr lang="pt-BR" b="1" dirty="0"/>
                  <a:t>Objetivo</a:t>
                </a:r>
                <a:r>
                  <a:rPr lang="pt-BR" dirty="0"/>
                  <a:t>: </a:t>
                </a:r>
                <a:r>
                  <a:rPr lang="pt-BR" b="1" i="1" dirty="0"/>
                  <a:t>Encontrar</a:t>
                </a:r>
                <a:r>
                  <a:rPr lang="pt-BR" dirty="0"/>
                  <a:t> os </a:t>
                </a:r>
                <a:r>
                  <a:rPr lang="pt-BR" b="1" i="1" dirty="0"/>
                  <a:t>parâmetros</a:t>
                </a:r>
                <a:r>
                  <a:rPr lang="pt-BR" dirty="0"/>
                  <a:t>, também chamados de </a:t>
                </a:r>
                <a:r>
                  <a:rPr lang="pt-BR" b="1" i="1" dirty="0"/>
                  <a:t>pesos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pt-BR" dirty="0"/>
                  <a:t> de tal forma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seja uma </a:t>
                </a:r>
                <a:r>
                  <a:rPr lang="pt-BR" b="1" dirty="0"/>
                  <a:t>aproximação ótima </a:t>
                </a:r>
                <a:r>
                  <a:rPr lang="pt-BR" dirty="0"/>
                  <a:t>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i="1" dirty="0" smtClean="0"/>
                  <a:t>Ótima</a:t>
                </a:r>
                <a:r>
                  <a:rPr lang="pt-BR" dirty="0" smtClean="0"/>
                  <a:t> no sentido que </a:t>
                </a:r>
                <a:r>
                  <a:rPr lang="pt-BR" b="1" i="1" dirty="0" smtClean="0"/>
                  <a:t>minimiza</a:t>
                </a:r>
                <a:r>
                  <a:rPr lang="pt-BR" dirty="0" smtClean="0"/>
                  <a:t> uma métrica de erro que iremos definir a seguir.</a:t>
                </a:r>
                <a:endParaRPr lang="pt-BR" dirty="0"/>
              </a:p>
              <a:p>
                <a:r>
                  <a:rPr lang="pt-BR" b="1" dirty="0">
                    <a:solidFill>
                      <a:srgbClr val="00B0F0"/>
                    </a:solidFill>
                  </a:rPr>
                  <a:t>Aprendizado supervisionado</a:t>
                </a:r>
                <a:r>
                  <a:rPr lang="pt-BR" dirty="0"/>
                  <a:t>: atributos,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, mais rótulos/objetivos,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 </a:t>
                </a:r>
                <a:r>
                  <a:rPr lang="pt-BR" b="1" i="1" dirty="0"/>
                  <a:t>regressão</a:t>
                </a:r>
                <a:r>
                  <a:rPr lang="pt-BR" dirty="0"/>
                  <a:t> é chamada de </a:t>
                </a:r>
                <a:r>
                  <a:rPr lang="pt-BR" b="1" i="1" dirty="0"/>
                  <a:t>linear</a:t>
                </a:r>
                <a:r>
                  <a:rPr lang="pt-BR" dirty="0"/>
                  <a:t> porque a variável de saída,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, é modelada como sendo uma </a:t>
                </a:r>
                <a:r>
                  <a:rPr lang="pt-BR" b="1" dirty="0"/>
                  <a:t>combinação linear </a:t>
                </a:r>
                <a:r>
                  <a:rPr lang="pt-BR" dirty="0"/>
                  <a:t>dos </a:t>
                </a:r>
                <a:r>
                  <a:rPr lang="pt-BR" b="1" i="1" dirty="0"/>
                  <a:t>atributos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/>
                  <a:t>OBS</a:t>
                </a:r>
                <a:r>
                  <a:rPr lang="pt-BR" dirty="0"/>
                  <a:t>.: </a:t>
                </a:r>
                <a:r>
                  <a:rPr lang="pt-BR" b="1" i="1" dirty="0"/>
                  <a:t>Linear</a:t>
                </a:r>
                <a:r>
                  <a:rPr lang="pt-BR" dirty="0"/>
                  <a:t>, nesse contexto, significa “</a:t>
                </a:r>
                <a:r>
                  <a:rPr lang="pt-BR" i="1" dirty="0"/>
                  <a:t>linear com relação aos pesos</a:t>
                </a:r>
                <a:r>
                  <a:rPr lang="pt-BR" dirty="0"/>
                  <a:t>“ e não com relação aos </a:t>
                </a:r>
                <a:r>
                  <a:rPr lang="pt-BR" b="1" i="1" dirty="0"/>
                  <a:t>atributos</a:t>
                </a:r>
                <a:r>
                  <a:rPr lang="pt-BR" dirty="0"/>
                  <a:t>, i.e.,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. Desta forma, os seguintes </a:t>
                </a:r>
                <a:r>
                  <a:rPr lang="pt-BR" b="1" i="1" dirty="0"/>
                  <a:t>modelos</a:t>
                </a:r>
                <a:r>
                  <a:rPr lang="pt-BR" dirty="0"/>
                  <a:t> também são lineares com relação aos pesos:</a:t>
                </a:r>
              </a:p>
              <a:p>
                <a:pPr lvl="2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func>
                    <m:r>
                      <a:rPr lang="pt-BR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endParaRPr lang="pt-BR" dirty="0"/>
              </a:p>
              <a:p>
                <a:pPr lvl="2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endParaRPr lang="pt-BR" dirty="0"/>
              </a:p>
              <a:p>
                <a:pPr lvl="2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dirty="0"/>
              </a:p>
              <a:p>
                <a:r>
                  <a:rPr lang="pt-BR" b="0" dirty="0"/>
                  <a:t>Exemplo de um modelo não-linear: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pt-BR" b="0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fName>
                          <m:e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func>
                      </m:den>
                    </m:f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F130550-3E6D-44FC-BB82-8D9766374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1214"/>
                <a:ext cx="11140440" cy="5306785"/>
              </a:xfrm>
              <a:blipFill rotWithShape="0">
                <a:blip r:embed="rId3"/>
                <a:stretch>
                  <a:fillRect l="-876" t="-2870" r="-9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8408963" y="5320239"/>
            <a:ext cx="1670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Não </a:t>
            </a:r>
            <a:r>
              <a:rPr lang="pt-BR" sz="1200" dirty="0" smtClean="0"/>
              <a:t>é possível expressar </a:t>
            </a:r>
            <a:r>
              <a:rPr lang="pt-BR" sz="1200" dirty="0"/>
              <a:t>a equação como uma combinação linear dos atributos.</a:t>
            </a:r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>
            <a:off x="7976383" y="5735738"/>
            <a:ext cx="432580" cy="2656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913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/>
          <a:lstStyle/>
          <a:p>
            <a:r>
              <a:rPr lang="pt-BR" dirty="0"/>
              <a:t>Definição </a:t>
            </a:r>
            <a:r>
              <a:rPr lang="pt-BR" dirty="0" smtClean="0"/>
              <a:t>formal </a:t>
            </a:r>
            <a:r>
              <a:rPr lang="pt-BR" dirty="0"/>
              <a:t>do </a:t>
            </a:r>
            <a:r>
              <a:rPr lang="pt-BR" dirty="0" smtClean="0"/>
              <a:t>problema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8" y="1493520"/>
                <a:ext cx="11166989" cy="5364479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pt-BR" dirty="0" smtClean="0"/>
                  <a:t>O problema da </a:t>
                </a:r>
                <a:r>
                  <a:rPr lang="pt-BR" b="1" i="1" dirty="0"/>
                  <a:t>regressão linear</a:t>
                </a:r>
                <a:r>
                  <a:rPr lang="pt-BR" dirty="0"/>
                  <a:t> pode ser definido da seguinte forma:</a:t>
                </a:r>
              </a:p>
              <a:p>
                <a:r>
                  <a:rPr lang="pt-BR" b="1" dirty="0"/>
                  <a:t>Dados disponíveis</a:t>
                </a:r>
                <a:r>
                  <a:rPr lang="pt-BR" dirty="0"/>
                  <a:t>: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Conjunto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 observações (conjunto de pares de treinamento) : 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i="1" dirty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pt-BR" i="1" dirty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=0,…,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pt-BR" i="1" dirty="0"/>
                  <a:t>,</a:t>
                </a:r>
                <a:r>
                  <a:rPr lang="pt-BR" dirty="0"/>
                  <a:t> onde 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pt-B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  <m:r>
                          <m:rPr>
                            <m:nor/>
                          </m:rPr>
                          <a:rPr lang="pt-BR"/>
                          <m:t> 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+1×1</m:t>
                        </m:r>
                      </m:sup>
                    </m:sSup>
                  </m:oMath>
                </a14:m>
                <a:r>
                  <a:rPr lang="pt-BR" dirty="0"/>
                  <a:t> : </a:t>
                </a:r>
                <a:r>
                  <a:rPr lang="pt-BR" i="1" dirty="0"/>
                  <a:t>i</a:t>
                </a:r>
                <a:r>
                  <a:rPr lang="pt-BR" dirty="0"/>
                  <a:t>-</a:t>
                </a:r>
                <a:r>
                  <a:rPr lang="pt-BR" dirty="0" err="1"/>
                  <a:t>ésimo</a:t>
                </a:r>
                <a:r>
                  <a:rPr lang="pt-BR" dirty="0"/>
                  <a:t> vetor de atributos de entrada com dimensão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pt-BR" dirty="0"/>
                  <a:t>, ou sejam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 atributos.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pt-BR" dirty="0"/>
                  <a:t>             : </a:t>
                </a:r>
                <a:r>
                  <a:rPr lang="pt-BR" i="1" dirty="0"/>
                  <a:t>i</a:t>
                </a:r>
                <a:r>
                  <a:rPr lang="pt-BR" dirty="0"/>
                  <a:t>-</a:t>
                </a:r>
                <a:r>
                  <a:rPr lang="pt-BR" dirty="0" err="1"/>
                  <a:t>ésimo</a:t>
                </a:r>
                <a:r>
                  <a:rPr lang="pt-BR" dirty="0"/>
                  <a:t> valor esperado de saída referente ao vetor de entrada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i="1" dirty="0"/>
                  <a:t>.</a:t>
                </a:r>
              </a:p>
              <a:p>
                <a:r>
                  <a:rPr lang="pt-BR" b="1" dirty="0"/>
                  <a:t>Modelo</a:t>
                </a:r>
                <a:r>
                  <a:rPr lang="pt-BR" dirty="0"/>
                  <a:t>:</a:t>
                </a:r>
                <a:endParaRPr lang="pt-BR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,</a:t>
                </a:r>
              </a:p>
              <a:p>
                <a:pPr marL="0" indent="0">
                  <a:buNone/>
                </a:pPr>
                <a:r>
                  <a:rPr lang="pt-BR" dirty="0"/>
                  <a:t>    onde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é um vetor </a:t>
                </a:r>
                <a:r>
                  <a:rPr lang="pt-BR" b="1" i="1" dirty="0"/>
                  <a:t>coluna</a:t>
                </a:r>
                <a:r>
                  <a:rPr lang="pt-BR" dirty="0"/>
                  <a:t> com dimensão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 ×1)</m:t>
                    </m:r>
                  </m:oMath>
                </a14:m>
                <a:r>
                  <a:rPr lang="pt-BR" dirty="0"/>
                  <a:t> contendo os </a:t>
                </a:r>
                <a:r>
                  <a:rPr lang="pt-BR" b="1" i="1" dirty="0"/>
                  <a:t>pesos</a:t>
                </a:r>
                <a:r>
                  <a:rPr lang="pt-BR" dirty="0"/>
                  <a:t> da </a:t>
                </a:r>
                <a:r>
                  <a:rPr lang="pt-BR" b="1" i="1" dirty="0"/>
                  <a:t>função hipótese</a:t>
                </a:r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é um vetor coluna com dimensão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+1×1)</m:t>
                    </m:r>
                  </m:oMath>
                </a14:m>
                <a:r>
                  <a:rPr lang="pt-BR" dirty="0"/>
                  <a:t> contendo os </a:t>
                </a:r>
                <a:r>
                  <a:rPr lang="pt-BR" i="1" dirty="0"/>
                  <a:t>i</a:t>
                </a:r>
                <a:r>
                  <a:rPr lang="pt-BR" dirty="0"/>
                  <a:t>-ésimos valores dos </a:t>
                </a:r>
                <a:r>
                  <a:rPr lang="pt-BR" b="1" i="1" dirty="0"/>
                  <a:t>atributos</a:t>
                </a:r>
                <a:r>
                  <a:rPr lang="pt-BR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é o </a:t>
                </a:r>
                <a:r>
                  <a:rPr lang="pt-BR" b="1" i="1" dirty="0"/>
                  <a:t>coeficiente linear</a:t>
                </a:r>
                <a:r>
                  <a:rPr lang="pt-BR" dirty="0"/>
                  <a:t>, ou seja, é o valor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que intercepta o </a:t>
                </a:r>
                <a:r>
                  <a:rPr lang="pt-BR" dirty="0" smtClean="0"/>
                  <a:t>eixo das ordenadas,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é conhecido também como </a:t>
                </a:r>
                <a:r>
                  <a:rPr lang="pt-BR" b="1" i="1" dirty="0"/>
                  <a:t>intercept </a:t>
                </a:r>
                <a:r>
                  <a:rPr lang="pt-BR" dirty="0"/>
                  <a:t>ou</a:t>
                </a:r>
                <a:r>
                  <a:rPr lang="pt-BR" b="1" i="1" dirty="0"/>
                  <a:t> bias</a:t>
                </a:r>
                <a:r>
                  <a:rPr lang="pt-BR" dirty="0"/>
                  <a:t>.</a:t>
                </a:r>
              </a:p>
              <a:p>
                <a:pPr lvl="1"/>
                <a:r>
                  <a:rPr lang="pt-BR" dirty="0"/>
                  <a:t>Como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não tem um </a:t>
                </a:r>
                <a:r>
                  <a:rPr lang="pt-BR" b="1" i="1" dirty="0"/>
                  <a:t>atributo</a:t>
                </a:r>
                <a:r>
                  <a:rPr lang="pt-BR" dirty="0"/>
                  <a:t> relacionado a ele, para facilitar o modelamento matemático, criamos um atributo falso,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, com valor constante sempre igual a 1,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b="1" dirty="0" smtClean="0"/>
                  <a:t>Objetivo</a:t>
                </a:r>
                <a:r>
                  <a:rPr lang="pt-BR" dirty="0" smtClean="0"/>
                  <a:t>: </a:t>
                </a:r>
                <a:r>
                  <a:rPr lang="pt-BR" dirty="0"/>
                  <a:t>encontrar </a:t>
                </a:r>
                <a:r>
                  <a:rPr lang="pt-BR" dirty="0" smtClean="0"/>
                  <a:t>um </a:t>
                </a:r>
                <a:r>
                  <a:rPr lang="pt-BR" dirty="0"/>
                  <a:t>vetor de pesos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que minimize o </a:t>
                </a:r>
                <a:r>
                  <a:rPr lang="pt-BR" b="1" i="1" dirty="0"/>
                  <a:t>erro</a:t>
                </a:r>
                <a:r>
                  <a:rPr lang="pt-BR" dirty="0"/>
                  <a:t>, dado por uma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, entre a aproximação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/>
                  <a:t> e o </a:t>
                </a:r>
                <a:r>
                  <a:rPr lang="pt-BR" dirty="0" smtClean="0"/>
                  <a:t>valor esperado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/>
                  <a:t> para </a:t>
                </a:r>
                <a:r>
                  <a:rPr lang="pt-BR" b="1" i="1" dirty="0"/>
                  <a:t>todos os exemplos do </a:t>
                </a:r>
                <a:r>
                  <a:rPr lang="pt-BR" b="1" i="1" dirty="0" smtClean="0"/>
                  <a:t>conjunto</a:t>
                </a:r>
                <a:r>
                  <a:rPr lang="pt-BR" dirty="0" smtClean="0"/>
                  <a:t>.</a:t>
                </a:r>
                <a:endParaRPr lang="pt-BR" dirty="0"/>
              </a:p>
              <a:p>
                <a:r>
                  <a:rPr lang="pt-BR" dirty="0"/>
                  <a:t>O</a:t>
                </a:r>
                <a:r>
                  <a:rPr lang="pt-BR" dirty="0" smtClean="0"/>
                  <a:t>u </a:t>
                </a:r>
                <a:r>
                  <a:rPr lang="pt-BR" dirty="0"/>
                  <a:t>seja, </a:t>
                </a:r>
                <a:r>
                  <a:rPr lang="pt-BR" dirty="0">
                    <a:solidFill>
                      <a:srgbClr val="FF0000"/>
                    </a:solidFill>
                  </a:rPr>
                  <a:t>o treinamento do modelo envolve a minimização de uma </a:t>
                </a:r>
                <a:r>
                  <a:rPr lang="pt-BR" b="1" i="1" dirty="0">
                    <a:solidFill>
                      <a:srgbClr val="FF0000"/>
                    </a:solidFill>
                  </a:rPr>
                  <a:t>função de erro</a:t>
                </a:r>
                <a:r>
                  <a:rPr lang="pt-BR" b="1" dirty="0" smtClean="0">
                    <a:solidFill>
                      <a:srgbClr val="FF0000"/>
                    </a:solidFill>
                  </a:rPr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pt-BR" b="1" dirty="0">
                  <a:solidFill>
                    <a:srgbClr val="FF0000"/>
                  </a:solidFill>
                </a:endParaRPr>
              </a:p>
              <a:p>
                <a:r>
                  <a:rPr lang="pt-BR" dirty="0">
                    <a:solidFill>
                      <a:srgbClr val="00B0F0"/>
                    </a:solidFill>
                  </a:rPr>
                  <a:t>Portanto, precisamos definir uma </a:t>
                </a:r>
                <a:r>
                  <a:rPr lang="pt-BR" b="1" i="1" dirty="0">
                    <a:solidFill>
                      <a:srgbClr val="00B0F0"/>
                    </a:solidFill>
                  </a:rPr>
                  <a:t>função de erro</a:t>
                </a:r>
                <a:r>
                  <a:rPr lang="pt-BR" dirty="0">
                    <a:solidFill>
                      <a:srgbClr val="00B0F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493520"/>
                <a:ext cx="11166989" cy="5364479"/>
              </a:xfrm>
              <a:blipFill rotWithShape="0">
                <a:blip r:embed="rId3"/>
                <a:stretch>
                  <a:fillRect l="-546" t="-204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" t="10070" r="9491"/>
          <a:stretch/>
        </p:blipFill>
        <p:spPr>
          <a:xfrm>
            <a:off x="8569668" y="50800"/>
            <a:ext cx="2965619" cy="203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369082" y="2738120"/>
            <a:ext cx="956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Forma vetorial.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017391" y="2897945"/>
            <a:ext cx="534572" cy="2110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 5"/>
          <p:cNvSpPr/>
          <p:nvPr/>
        </p:nvSpPr>
        <p:spPr>
          <a:xfrm>
            <a:off x="8885213" y="2349500"/>
            <a:ext cx="1049362" cy="2501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3"/>
          <p:cNvSpPr txBox="1"/>
          <p:nvPr/>
        </p:nvSpPr>
        <p:spPr>
          <a:xfrm>
            <a:off x="10325685" y="2287367"/>
            <a:ext cx="1590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/>
              <a:t>Atributo de bias, sempre igual a 1.</a:t>
            </a:r>
            <a:endParaRPr lang="pt-BR" sz="1200" dirty="0"/>
          </a:p>
        </p:txBody>
      </p:sp>
      <p:cxnSp>
        <p:nvCxnSpPr>
          <p:cNvPr id="9" name="Straight Arrow Connector 6"/>
          <p:cNvCxnSpPr/>
          <p:nvPr/>
        </p:nvCxnSpPr>
        <p:spPr>
          <a:xfrm flipH="1" flipV="1">
            <a:off x="9973994" y="2489507"/>
            <a:ext cx="551131" cy="44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977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5736"/>
          </a:xfrm>
        </p:spPr>
        <p:txBody>
          <a:bodyPr/>
          <a:lstStyle/>
          <a:p>
            <a:r>
              <a:rPr lang="pt-BR" dirty="0"/>
              <a:t>Função de Erro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3016"/>
                <a:ext cx="11146536" cy="5314626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pt-BR" b="1" dirty="0" smtClean="0"/>
                  <a:t>Função de erro</a:t>
                </a:r>
                <a:r>
                  <a:rPr lang="pt-BR" dirty="0"/>
                  <a:t>: existem várias possibilidades para se definir a </a:t>
                </a:r>
                <a:r>
                  <a:rPr lang="pt-BR" b="1" i="1" dirty="0"/>
                  <a:t>função de erro </a:t>
                </a:r>
                <a:r>
                  <a:rPr lang="pt-BR" dirty="0"/>
                  <a:t>a ser minimizada, porém, geralmente, utiliza-se o </a:t>
                </a:r>
                <a:r>
                  <a:rPr lang="pt-BR" b="1" i="1" dirty="0"/>
                  <a:t>erro quadrático médio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que nada mais é do que a </a:t>
                </a:r>
                <a:r>
                  <a:rPr lang="pt-BR" b="1" i="1" dirty="0"/>
                  <a:t>média aritmética do quadrado do erros</a:t>
                </a:r>
                <a:r>
                  <a:rPr lang="pt-BR" dirty="0"/>
                  <a:t>. </a:t>
                </a:r>
              </a:p>
              <a:p>
                <a:r>
                  <a:rPr lang="pt-BR" dirty="0"/>
                  <a:t>Nós veremos mais adiante a razão pela qual o </a:t>
                </a:r>
                <a:r>
                  <a:rPr lang="pt-BR" b="1" i="1" dirty="0"/>
                  <a:t>erro quadrático médio </a:t>
                </a:r>
                <a:r>
                  <a:rPr lang="pt-BR" dirty="0"/>
                  <a:t>é utilizado. </a:t>
                </a:r>
              </a:p>
              <a:p>
                <a:r>
                  <a:rPr lang="pt-BR" dirty="0"/>
                  <a:t>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 pode ser reescrita em </a:t>
                </a:r>
                <a:r>
                  <a:rPr lang="pt-BR" b="1" i="1" dirty="0"/>
                  <a:t>forma matricial </a:t>
                </a:r>
                <a:r>
                  <a:rPr lang="pt-BR" dirty="0"/>
                  <a:t>como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l-GR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(0)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é um vetor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1)</m:t>
                    </m:r>
                  </m:oMath>
                </a14:m>
                <a:r>
                  <a:rPr lang="pt-BR" dirty="0"/>
                  <a:t> , </a:t>
                </a:r>
                <a14:m>
                  <m:oMath xmlns:m="http://schemas.openxmlformats.org/officeDocument/2006/math">
                    <m:r>
                      <a:rPr lang="el-G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r>
                          <a:rPr lang="pt-B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 é uma matriz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 é o número de exemplos ou observações.</a:t>
                </a:r>
              </a:p>
              <a:p>
                <a:r>
                  <a:rPr lang="pt-BR" dirty="0"/>
                  <a:t>Então, para </a:t>
                </a:r>
                <a:r>
                  <a:rPr lang="pt-BR" dirty="0" smtClean="0"/>
                  <a:t>encontrarmos </a:t>
                </a:r>
                <a:r>
                  <a:rPr lang="pt-BR" dirty="0"/>
                  <a:t>o </a:t>
                </a:r>
                <a:r>
                  <a:rPr lang="pt-BR" b="1" i="1" dirty="0"/>
                  <a:t>vetor de pesos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 smtClean="0"/>
                  <a:t>, devemos </a:t>
                </a:r>
                <a:r>
                  <a:rPr lang="pt-BR" dirty="0"/>
                  <a:t>minimizar a função de erro: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pt-B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pt-B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+1×1</m:t>
                                  </m:r>
                                </m:sup>
                              </m:sSup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l-GR" b="1" i="1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endParaRPr lang="nl-B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3016"/>
                <a:ext cx="11146536" cy="5314626"/>
              </a:xfrm>
              <a:blipFill rotWithShape="0">
                <a:blip r:embed="rId3"/>
                <a:stretch>
                  <a:fillRect l="-875" t="-217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0331355" y="2634018"/>
            <a:ext cx="16533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Erro entre a saída da função hipótese e a saída esperada.</a:t>
            </a:r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 flipV="1">
            <a:off x="9239535" y="2743202"/>
            <a:ext cx="1091820" cy="2601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3"/>
          <p:cNvSpPr txBox="1"/>
          <p:nvPr/>
        </p:nvSpPr>
        <p:spPr>
          <a:xfrm>
            <a:off x="8484132" y="6225329"/>
            <a:ext cx="20051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/>
              <a:t>OBS</a:t>
            </a:r>
            <a:r>
              <a:rPr lang="pt-BR" sz="1100" dirty="0" smtClean="0"/>
              <a:t>.: Por </a:t>
            </a:r>
            <a:r>
              <a:rPr lang="pt-BR" sz="1100" dirty="0"/>
              <a:t>ser constante, </a:t>
            </a:r>
            <a:r>
              <a:rPr lang="pt-BR" sz="1100" dirty="0" smtClean="0"/>
              <a:t>1/𝑁 </a:t>
            </a:r>
            <a:r>
              <a:rPr lang="pt-BR" sz="1100" dirty="0"/>
              <a:t>não influencia </a:t>
            </a:r>
            <a:r>
              <a:rPr lang="pt-BR" sz="1100" dirty="0" smtClean="0"/>
              <a:t>na minimização </a:t>
            </a:r>
            <a:r>
              <a:rPr lang="pt-BR" sz="1100" dirty="0"/>
              <a:t>e, portanto, pode </a:t>
            </a:r>
            <a:r>
              <a:rPr lang="pt-BR" sz="1100" dirty="0" smtClean="0"/>
              <a:t>ser omitido.</a:t>
            </a:r>
            <a:endParaRPr lang="pt-BR" sz="1100" dirty="0"/>
          </a:p>
        </p:txBody>
      </p:sp>
      <p:cxnSp>
        <p:nvCxnSpPr>
          <p:cNvPr id="8" name="Conector de seta reta 7"/>
          <p:cNvCxnSpPr>
            <a:stCxn id="7" idx="1"/>
          </p:cNvCxnSpPr>
          <p:nvPr/>
        </p:nvCxnSpPr>
        <p:spPr>
          <a:xfrm flipH="1" flipV="1">
            <a:off x="7662041" y="6337738"/>
            <a:ext cx="822091" cy="1876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098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8165"/>
            <a:ext cx="10515600" cy="1423444"/>
          </a:xfrm>
        </p:spPr>
        <p:txBody>
          <a:bodyPr/>
          <a:lstStyle/>
          <a:p>
            <a:r>
              <a:rPr lang="pt-BR" dirty="0"/>
              <a:t>Minimizando a Função de Erro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8" y="1803400"/>
                <a:ext cx="11144535" cy="505460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pt-BR" b="1" dirty="0" smtClean="0"/>
                  <a:t>Como encontramos o mínimo da função de erro em relação aos pesos?</a:t>
                </a:r>
              </a:p>
              <a:p>
                <a:r>
                  <a:rPr lang="pt-BR" dirty="0"/>
                  <a:t>Da disciplina de cálculo, sabemos que derivando 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l-G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dirty="0"/>
                  <a:t>, </a:t>
                </a:r>
                <a:r>
                  <a:rPr lang="pt-BR" dirty="0" smtClean="0"/>
                  <a:t>com relação </a:t>
                </a:r>
                <a:r>
                  <a:rPr lang="pt-BR" dirty="0"/>
                  <a:t>ao vetor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e igualando a </a:t>
                </a:r>
                <a:r>
                  <a:rPr lang="pt-BR" dirty="0" smtClean="0"/>
                  <a:t>0, </a:t>
                </a:r>
                <a:r>
                  <a:rPr lang="pt-BR" dirty="0"/>
                  <a:t>nós encontramos o </a:t>
                </a:r>
                <a:r>
                  <a:rPr lang="pt-BR" b="1" i="1" dirty="0"/>
                  <a:t>ponto</a:t>
                </a:r>
                <a:r>
                  <a:rPr lang="pt-BR" dirty="0"/>
                  <a:t> onde a </a:t>
                </a:r>
                <a:r>
                  <a:rPr lang="pt-BR" b="1" i="1" dirty="0"/>
                  <a:t>inclinação</a:t>
                </a:r>
                <a:r>
                  <a:rPr lang="pt-BR" dirty="0"/>
                  <a:t> de uma </a:t>
                </a:r>
                <a:r>
                  <a:rPr lang="pt-BR" b="1" i="1" dirty="0"/>
                  <a:t>reta</a:t>
                </a:r>
                <a:r>
                  <a:rPr lang="pt-BR" dirty="0"/>
                  <a:t> </a:t>
                </a:r>
                <a:r>
                  <a:rPr lang="pt-BR" b="1" i="1" dirty="0"/>
                  <a:t>tangente</a:t>
                </a:r>
                <a:r>
                  <a:rPr lang="pt-BR" dirty="0"/>
                  <a:t> à </a:t>
                </a:r>
                <a:r>
                  <a:rPr lang="pt-BR" b="1" i="1" dirty="0"/>
                  <a:t>função de erro </a:t>
                </a:r>
                <a:r>
                  <a:rPr lang="pt-BR" dirty="0"/>
                  <a:t>é nula: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l-GR" b="1" i="1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</m:d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pt-BR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>
                        <a:latin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dirty="0"/>
                  <a:t>,</a:t>
                </a:r>
              </a:p>
              <a:p>
                <a:pPr marL="0" indent="0">
                  <a:buNone/>
                </a:pPr>
                <a:r>
                  <a:rPr lang="pt-BR" dirty="0"/>
                  <a:t>porém, esse </a:t>
                </a:r>
                <a:r>
                  <a:rPr lang="pt-BR" b="1" i="1" dirty="0"/>
                  <a:t>ponto</a:t>
                </a:r>
                <a:r>
                  <a:rPr lang="pt-BR" dirty="0"/>
                  <a:t> pode ser tanto um </a:t>
                </a:r>
                <a:r>
                  <a:rPr lang="pt-BR" b="1" i="1" dirty="0"/>
                  <a:t>mínimo</a:t>
                </a:r>
                <a:r>
                  <a:rPr lang="pt-BR" dirty="0"/>
                  <a:t> quanto um </a:t>
                </a:r>
                <a:r>
                  <a:rPr lang="pt-BR" b="1" i="1" dirty="0"/>
                  <a:t>máximo</a:t>
                </a:r>
                <a:r>
                  <a:rPr lang="pt-BR" dirty="0"/>
                  <a:t> da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,</a:t>
                </a:r>
                <a:r>
                  <a:rPr lang="pt-BR" b="1" i="1" dirty="0"/>
                  <a:t> </a:t>
                </a:r>
                <a:r>
                  <a:rPr lang="pt-BR" dirty="0"/>
                  <a:t>pois em ambos os pontos a </a:t>
                </a:r>
                <a:r>
                  <a:rPr lang="pt-BR" b="1" i="1" dirty="0"/>
                  <a:t>inclinação</a:t>
                </a:r>
                <a:r>
                  <a:rPr lang="pt-BR" dirty="0"/>
                  <a:t> da reta tangente é </a:t>
                </a:r>
                <a:r>
                  <a:rPr lang="pt-BR" b="1" i="1" dirty="0"/>
                  <a:t>nula</a:t>
                </a:r>
                <a:r>
                  <a:rPr lang="pt-BR" dirty="0"/>
                  <a:t>.</a:t>
                </a:r>
              </a:p>
              <a:p>
                <a:pPr marL="0" indent="0">
                  <a:buNone/>
                </a:pPr>
                <a:r>
                  <a:rPr lang="pt-BR" b="1" dirty="0"/>
                  <a:t>Então, como sabemos se o ponto encontrado é um mínimo ou um máximo?</a:t>
                </a:r>
              </a:p>
              <a:p>
                <a:r>
                  <a:rPr lang="pt-BR" dirty="0"/>
                  <a:t>Se a inclinação da tangente é nula e a </a:t>
                </a:r>
                <a:r>
                  <a:rPr lang="pt-BR" b="1" i="1" dirty="0"/>
                  <a:t>derivada de segunda ordem</a:t>
                </a:r>
                <a:r>
                  <a:rPr lang="pt-BR" dirty="0"/>
                  <a:t> da função for </a:t>
                </a:r>
                <a:r>
                  <a:rPr lang="pt-BR" b="1" i="1" dirty="0">
                    <a:solidFill>
                      <a:srgbClr val="0070C0"/>
                    </a:solidFill>
                  </a:rPr>
                  <a:t>positiva</a:t>
                </a:r>
                <a:r>
                  <a:rPr lang="pt-BR" dirty="0"/>
                  <a:t>, então o ponto nos dá o mínimo da função,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l-GR" b="1" i="1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r>
                        <a:rPr lang="pt-BR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b="1" i="1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r>
                  <a:rPr lang="pt-BR" dirty="0"/>
                  <a:t>Se a matriz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tiver </a:t>
                </a:r>
                <a:r>
                  <a:rPr lang="pt-BR" b="1" i="1" dirty="0"/>
                  <a:t>posto</a:t>
                </a:r>
                <a:r>
                  <a:rPr lang="pt-BR" dirty="0"/>
                  <a:t> igual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, então a matriz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é </a:t>
                </a:r>
                <a:r>
                  <a:rPr lang="pt-BR" b="1" i="1" dirty="0"/>
                  <a:t>positiva semi-definida</a:t>
                </a:r>
                <a:r>
                  <a:rPr lang="pt-BR" dirty="0"/>
                  <a:t> e, portanto, o ponto encontrado acima é realmente o ponto de mínimo da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/>
                  <a:t>Posto de uma matriz</a:t>
                </a:r>
                <a:r>
                  <a:rPr lang="pt-BR" dirty="0"/>
                  <a:t>: é o número de linhas ou colunas linearmente independentes da matriz.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Uma matriz quadrada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é </a:t>
                </a:r>
                <a:r>
                  <a:rPr lang="pt-BR" b="1" i="1" dirty="0"/>
                  <a:t>positiva semi-definida </a:t>
                </a:r>
                <a:r>
                  <a:rPr lang="pt-BR" dirty="0"/>
                  <a:t>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≥0, ∀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803400"/>
                <a:ext cx="11144535" cy="5054600"/>
              </a:xfrm>
              <a:blipFill rotWithShape="0">
                <a:blip r:embed="rId3"/>
                <a:stretch>
                  <a:fillRect l="-656" t="-2533" b="-1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0057524" y="789592"/>
            <a:ext cx="21344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/>
              <a:t>A </a:t>
            </a:r>
            <a:r>
              <a:rPr lang="pt-BR" sz="1200" dirty="0" smtClean="0"/>
              <a:t>reta vermelha </a:t>
            </a:r>
            <a:r>
              <a:rPr lang="pt-BR" sz="1200" dirty="0"/>
              <a:t>é </a:t>
            </a:r>
            <a:r>
              <a:rPr lang="pt-BR" sz="1200" b="1" dirty="0" smtClean="0"/>
              <a:t>tangente</a:t>
            </a:r>
            <a:r>
              <a:rPr lang="pt-BR" sz="1200" dirty="0" smtClean="0"/>
              <a:t> </a:t>
            </a:r>
            <a:r>
              <a:rPr lang="pt-BR" sz="1200" dirty="0"/>
              <a:t>à curva no </a:t>
            </a:r>
            <a:r>
              <a:rPr lang="pt-BR" sz="1200" dirty="0" smtClean="0"/>
              <a:t>ponto </a:t>
            </a:r>
            <a:r>
              <a:rPr lang="pt-BR" sz="1200" b="1" dirty="0" smtClean="0"/>
              <a:t>P</a:t>
            </a:r>
            <a:r>
              <a:rPr lang="pt-BR" sz="1200" dirty="0" smtClean="0"/>
              <a:t> (vermelho). </a:t>
            </a:r>
          </a:p>
          <a:p>
            <a:pPr algn="ctr"/>
            <a:r>
              <a:rPr lang="pt-BR" sz="1200" dirty="0" smtClean="0"/>
              <a:t>Sua </a:t>
            </a:r>
            <a:r>
              <a:rPr lang="pt-BR" sz="1200" b="1" dirty="0"/>
              <a:t>inclinação</a:t>
            </a:r>
            <a:r>
              <a:rPr lang="pt-BR" sz="1200" dirty="0"/>
              <a:t> é a </a:t>
            </a:r>
            <a:r>
              <a:rPr lang="pt-BR" sz="1200" b="1" dirty="0"/>
              <a:t>derivada</a:t>
            </a:r>
            <a:r>
              <a:rPr lang="pt-BR" sz="1200" dirty="0"/>
              <a:t> </a:t>
            </a:r>
            <a:r>
              <a:rPr lang="pt-BR" sz="1200" dirty="0" smtClean="0"/>
              <a:t>da função naquele </a:t>
            </a:r>
            <a:r>
              <a:rPr lang="pt-BR" sz="1200" dirty="0"/>
              <a:t>ponto.</a:t>
            </a:r>
          </a:p>
        </p:txBody>
      </p:sp>
      <p:grpSp>
        <p:nvGrpSpPr>
          <p:cNvPr id="8" name="Grupo 7"/>
          <p:cNvGrpSpPr/>
          <p:nvPr/>
        </p:nvGrpSpPr>
        <p:grpSpPr>
          <a:xfrm>
            <a:off x="8210048" y="245373"/>
            <a:ext cx="1994622" cy="1396236"/>
            <a:chOff x="8347811" y="95333"/>
            <a:chExt cx="1994622" cy="1396236"/>
          </a:xfrm>
        </p:grpSpPr>
        <p:pic>
          <p:nvPicPr>
            <p:cNvPr id="4" name="Picture 2" descr="https://upload.wikimedia.org/wikipedia/commons/thumb/0/0f/Tangent_to_a_curve.svg/220px-Tangent_to_a_curve.svg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7811" y="95333"/>
              <a:ext cx="1994622" cy="1396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CaixaDeTexto 5"/>
            <p:cNvSpPr txBox="1"/>
            <p:nvPr/>
          </p:nvSpPr>
          <p:spPr>
            <a:xfrm>
              <a:off x="8883297" y="95333"/>
              <a:ext cx="1391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 smtClean="0"/>
                <a:t>P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1917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5506"/>
            <a:ext cx="10515600" cy="957489"/>
          </a:xfrm>
        </p:spPr>
        <p:txBody>
          <a:bodyPr/>
          <a:lstStyle/>
          <a:p>
            <a:r>
              <a:rPr lang="pt-BR" dirty="0"/>
              <a:t>Minimizando a Função de Erro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87929"/>
                <a:ext cx="11184467" cy="5470071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pt-BR" dirty="0"/>
                  <a:t>Portanto, voltando à equação da derivada parcial de primeira ordem igual a 0, temos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Após aplicarmos o transposto a ambos os lados e </a:t>
                </a:r>
                <a:r>
                  <a:rPr lang="pt-BR" dirty="0" smtClean="0"/>
                  <a:t>isolar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temos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</m:e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</m:e>
                        </m:d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Essa equação é conhecida como </a:t>
                </a:r>
                <a:r>
                  <a:rPr lang="pt-BR" b="1" i="1" dirty="0"/>
                  <a:t>equação normal</a:t>
                </a:r>
                <a:r>
                  <a:rPr lang="pt-BR" dirty="0"/>
                  <a:t> e nos dá a </a:t>
                </a:r>
                <a:r>
                  <a:rPr lang="pt-BR" b="1" i="1" dirty="0">
                    <a:solidFill>
                      <a:srgbClr val="00B0F0"/>
                    </a:solidFill>
                  </a:rPr>
                  <a:t>solução ótima </a:t>
                </a:r>
                <a:r>
                  <a:rPr lang="pt-BR" dirty="0"/>
                  <a:t>em relação a minimização do </a:t>
                </a:r>
                <a:r>
                  <a:rPr lang="pt-BR" b="1" i="1" dirty="0"/>
                  <a:t>erro quadrático médio </a:t>
                </a:r>
                <a:r>
                  <a:rPr lang="pt-BR" dirty="0"/>
                  <a:t>para esse </a:t>
                </a:r>
                <a:r>
                  <a:rPr lang="pt-BR" b="1" i="1" dirty="0"/>
                  <a:t>sistema de </a:t>
                </a:r>
                <a:r>
                  <a:rPr lang="pt-BR" b="1" i="1" dirty="0" smtClean="0"/>
                  <a:t>equações lineares</a:t>
                </a:r>
                <a:r>
                  <a:rPr lang="pt-BR" dirty="0" smtClean="0"/>
                  <a:t>.</a:t>
                </a:r>
                <a:endParaRPr lang="pt-BR" dirty="0"/>
              </a:p>
              <a:p>
                <a:pPr marL="0" indent="0">
                  <a:buNone/>
                </a:pPr>
                <a:r>
                  <a:rPr lang="pt-BR" b="1" dirty="0"/>
                  <a:t>Observações: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O método encontra uma </a:t>
                </a:r>
                <a:r>
                  <a:rPr lang="pt-BR" b="1" i="1" dirty="0"/>
                  <a:t>solução única</a:t>
                </a:r>
                <a:r>
                  <a:rPr lang="pt-BR" dirty="0"/>
                  <a:t> se e somente se a </a:t>
                </a:r>
                <a:r>
                  <a:rPr lang="pt-BR" dirty="0" smtClean="0"/>
                  <a:t>matriz,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, for </a:t>
                </a:r>
                <a:r>
                  <a:rPr lang="pt-BR" b="1" i="1" dirty="0"/>
                  <a:t>invertível</a:t>
                </a:r>
                <a:r>
                  <a:rPr lang="pt-BR" dirty="0"/>
                  <a:t> </a:t>
                </a:r>
                <a:r>
                  <a:rPr lang="pt-BR" dirty="0" smtClean="0"/>
                  <a:t>(i.e., se </a:t>
                </a:r>
                <a:r>
                  <a:rPr lang="pt-BR" dirty="0"/>
                  <a:t>ela for </a:t>
                </a:r>
                <a:r>
                  <a:rPr lang="pt-BR" b="1" i="1" dirty="0"/>
                  <a:t>não-singular</a:t>
                </a:r>
                <a:r>
                  <a:rPr lang="pt-BR" dirty="0"/>
                  <a:t>), ou seja, com </a:t>
                </a:r>
                <a:r>
                  <a:rPr lang="pt-BR" b="1" i="1" dirty="0"/>
                  <a:t>posto</a:t>
                </a:r>
                <a:r>
                  <a:rPr lang="pt-BR" dirty="0"/>
                  <a:t> igual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O método só funciona para sistemas </a:t>
                </a:r>
                <a:r>
                  <a:rPr lang="pt-BR" b="1" i="1" dirty="0"/>
                  <a:t>determinados</a:t>
                </a:r>
                <a:r>
                  <a:rPr lang="pt-BR" dirty="0"/>
                  <a:t> ou </a:t>
                </a:r>
                <a:r>
                  <a:rPr lang="pt-BR" b="1" i="1" dirty="0"/>
                  <a:t>sobredeterminados</a:t>
                </a:r>
                <a:r>
                  <a:rPr lang="pt-BR" dirty="0"/>
                  <a:t>, ou seja, quando o número de equações (i.e., pares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) é </a:t>
                </a:r>
                <a:r>
                  <a:rPr lang="pt-BR" b="1" i="1" dirty="0"/>
                  <a:t>igual ou maior </a:t>
                </a:r>
                <a:r>
                  <a:rPr lang="pt-BR" dirty="0"/>
                  <a:t>do que o número de incógnitas (i.e., pesos), ou seja,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Para sistemas </a:t>
                </a:r>
                <a:r>
                  <a:rPr lang="pt-BR" b="1" i="1" dirty="0"/>
                  <a:t>subdeterminados</a:t>
                </a:r>
                <a:r>
                  <a:rPr lang="pt-BR" dirty="0"/>
                  <a:t>, ou seja, que têm menos equações do que incógnitas, a matriz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tem </a:t>
                </a:r>
                <a:r>
                  <a:rPr lang="pt-BR" b="1" i="1" dirty="0"/>
                  <a:t>posto</a:t>
                </a:r>
                <a:r>
                  <a:rPr lang="pt-BR" dirty="0"/>
                  <a:t> menor do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b="1" dirty="0"/>
                  <a:t> </a:t>
                </a:r>
                <a:r>
                  <a:rPr lang="pt-BR" dirty="0"/>
                  <a:t>e, portanto, é </a:t>
                </a:r>
                <a:r>
                  <a:rPr lang="pt-BR" b="1" i="1" dirty="0"/>
                  <a:t>singular</a:t>
                </a:r>
                <a:r>
                  <a:rPr lang="pt-BR" dirty="0"/>
                  <a:t> (ou seja, a matriz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não tem uma inversa). Neste caso, não existe solução ou ela não é única.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87929"/>
                <a:ext cx="11184467" cy="5470071"/>
              </a:xfrm>
              <a:blipFill rotWithShape="0">
                <a:blip r:embed="rId3"/>
                <a:stretch>
                  <a:fillRect l="-817" t="-2564" r="-7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ângulo 3"/>
          <p:cNvSpPr/>
          <p:nvPr/>
        </p:nvSpPr>
        <p:spPr>
          <a:xfrm>
            <a:off x="7582824" y="6383565"/>
            <a:ext cx="4416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>
                <a:solidFill>
                  <a:srgbClr val="00B0F0"/>
                </a:solidFill>
                <a:hlinkClick r:id="rId4"/>
              </a:rPr>
              <a:t>Exemplo: normal_equation_example1.ipynb</a:t>
            </a:r>
            <a:endParaRPr lang="pt-BR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452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16906</TotalTime>
  <Words>1576</Words>
  <Application>Microsoft Office PowerPoint</Application>
  <PresentationFormat>Widescreen</PresentationFormat>
  <Paragraphs>287</Paragraphs>
  <Slides>19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T319 - Introdução ao Aprendizado de Máquina: Regressão Linear (Parte I)</vt:lpstr>
      <vt:lpstr>Motivação</vt:lpstr>
      <vt:lpstr>Regressão Linear</vt:lpstr>
      <vt:lpstr>Regressão Linear</vt:lpstr>
      <vt:lpstr>Regressão Linear</vt:lpstr>
      <vt:lpstr>Definição formal do problema</vt:lpstr>
      <vt:lpstr>Função de Erro</vt:lpstr>
      <vt:lpstr>Minimizando a Função de Erro</vt:lpstr>
      <vt:lpstr>Minimizando a Função de Erro</vt:lpstr>
      <vt:lpstr>Superfície de Erro</vt:lpstr>
      <vt:lpstr>Superfície de Erro: Exemplo</vt:lpstr>
      <vt:lpstr>Superfície de Erro: Exemplo</vt:lpstr>
      <vt:lpstr>Superfície de Erro: Exemplo</vt:lpstr>
      <vt:lpstr>Superfícies de erro com diferentes formatos</vt:lpstr>
      <vt:lpstr>Superfícies de erro com diferentes formatos</vt:lpstr>
      <vt:lpstr>Desvantagens da forma fechada (Eq. Normal)</vt:lpstr>
      <vt:lpstr>Tarefas</vt:lpstr>
      <vt:lpstr>Apresentação do PowerPoint</vt:lpstr>
      <vt:lpstr>Apresentação do PowerPoint</vt:lpstr>
    </vt:vector>
  </TitlesOfParts>
  <Company>UGent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Felipe Augusto Pereira de Figueiredo (UGent-imec)</dc:creator>
  <cp:lastModifiedBy>Felipe Augusto Pereira de Figueiredo</cp:lastModifiedBy>
  <cp:revision>2170</cp:revision>
  <dcterms:created xsi:type="dcterms:W3CDTF">2020-02-17T11:18:32Z</dcterms:created>
  <dcterms:modified xsi:type="dcterms:W3CDTF">2022-09-02T13:17:57Z</dcterms:modified>
</cp:coreProperties>
</file>